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6" r:id="rId3"/>
    <p:sldId id="287" r:id="rId4"/>
    <p:sldId id="285" r:id="rId5"/>
    <p:sldId id="258" r:id="rId6"/>
    <p:sldId id="259" r:id="rId7"/>
    <p:sldId id="257" r:id="rId8"/>
    <p:sldId id="263" r:id="rId9"/>
    <p:sldId id="260" r:id="rId10"/>
    <p:sldId id="265" r:id="rId11"/>
    <p:sldId id="266" r:id="rId12"/>
    <p:sldId id="267" r:id="rId13"/>
    <p:sldId id="264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3" r:id="rId27"/>
    <p:sldId id="284" r:id="rId28"/>
    <p:sldId id="281" r:id="rId29"/>
    <p:sldId id="282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250" autoAdjust="0"/>
  </p:normalViewPr>
  <p:slideViewPr>
    <p:cSldViewPr snapToGrid="0" snapToObjects="1">
      <p:cViewPr>
        <p:scale>
          <a:sx n="81" d="100"/>
          <a:sy n="81" d="100"/>
        </p:scale>
        <p:origin x="-1264" y="-4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A4DA-123B-CC49-846D-A9DB319B61EE}" type="datetimeFigureOut">
              <a:rPr lang="en-US" smtClean="0"/>
              <a:t>10/06/18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F1A7-43FF-F64C-80AE-2F181F1F5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59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A4DA-123B-CC49-846D-A9DB319B61EE}" type="datetimeFigureOut">
              <a:rPr lang="en-US" smtClean="0"/>
              <a:t>10/06/18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F1A7-43FF-F64C-80AE-2F181F1F5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37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A4DA-123B-CC49-846D-A9DB319B61EE}" type="datetimeFigureOut">
              <a:rPr lang="en-US" smtClean="0"/>
              <a:t>10/06/18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F1A7-43FF-F64C-80AE-2F181F1F5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8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A4DA-123B-CC49-846D-A9DB319B61EE}" type="datetimeFigureOut">
              <a:rPr lang="en-US" smtClean="0"/>
              <a:t>10/06/18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F1A7-43FF-F64C-80AE-2F181F1F5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35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A4DA-123B-CC49-846D-A9DB319B61EE}" type="datetimeFigureOut">
              <a:rPr lang="en-US" smtClean="0"/>
              <a:t>10/06/18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F1A7-43FF-F64C-80AE-2F181F1F5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512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A4DA-123B-CC49-846D-A9DB319B61EE}" type="datetimeFigureOut">
              <a:rPr lang="en-US" smtClean="0"/>
              <a:t>10/06/18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F1A7-43FF-F64C-80AE-2F181F1F5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2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A4DA-123B-CC49-846D-A9DB319B61EE}" type="datetimeFigureOut">
              <a:rPr lang="en-US" smtClean="0"/>
              <a:t>10/06/18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F1A7-43FF-F64C-80AE-2F181F1F5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76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A4DA-123B-CC49-846D-A9DB319B61EE}" type="datetimeFigureOut">
              <a:rPr lang="en-US" smtClean="0"/>
              <a:t>10/06/18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F1A7-43FF-F64C-80AE-2F181F1F5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02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A4DA-123B-CC49-846D-A9DB319B61EE}" type="datetimeFigureOut">
              <a:rPr lang="en-US" smtClean="0"/>
              <a:t>10/06/18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F1A7-43FF-F64C-80AE-2F181F1F5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72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A4DA-123B-CC49-846D-A9DB319B61EE}" type="datetimeFigureOut">
              <a:rPr lang="en-US" smtClean="0"/>
              <a:t>10/06/18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F1A7-43FF-F64C-80AE-2F181F1F5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75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A4DA-123B-CC49-846D-A9DB319B61EE}" type="datetimeFigureOut">
              <a:rPr lang="en-US" smtClean="0"/>
              <a:t>10/06/18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FAF1A7-43FF-F64C-80AE-2F181F1F5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701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AA4DA-123B-CC49-846D-A9DB319B61EE}" type="datetimeFigureOut">
              <a:rPr lang="en-US" smtClean="0"/>
              <a:t>10/06/18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AF1A7-43FF-F64C-80AE-2F181F1F5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01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6.emf"/><Relationship Id="rId7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Same basic thoughts on </a:t>
            </a:r>
            <a:br>
              <a:rPr lang="en-US" dirty="0" smtClean="0">
                <a:solidFill>
                  <a:srgbClr val="0000FF"/>
                </a:solidFill>
              </a:rPr>
            </a:br>
            <a:r>
              <a:rPr lang="en-US" dirty="0" smtClean="0">
                <a:solidFill>
                  <a:srgbClr val="0000FF"/>
                </a:solidFill>
              </a:rPr>
              <a:t>Classical and Bayesian Inference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Peter Jan van Leeuwen</a:t>
            </a:r>
            <a:endParaRPr lang="en-US" dirty="0"/>
          </a:p>
        </p:txBody>
      </p:sp>
      <p:pic>
        <p:nvPicPr>
          <p:cNvPr id="4" name="Picture 3" descr="NCEO-logo-w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39" y="319401"/>
            <a:ext cx="2292350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NERC long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393" y="319401"/>
            <a:ext cx="2522537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9679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799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The </a:t>
            </a:r>
            <a:r>
              <a:rPr lang="en-US" dirty="0" smtClean="0">
                <a:solidFill>
                  <a:srgbClr val="0000FF"/>
                </a:solidFill>
              </a:rPr>
              <a:t>likelihood                          .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7720"/>
            <a:ext cx="8229600" cy="4525963"/>
          </a:xfrm>
        </p:spPr>
        <p:txBody>
          <a:bodyPr/>
          <a:lstStyle/>
          <a:p>
            <a:r>
              <a:rPr lang="en-US" sz="2400" dirty="0" smtClean="0"/>
              <a:t>This is simple (in principle), just the observation errors!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Often observation errors are Gaussian, i.e.</a:t>
            </a:r>
            <a:endParaRPr lang="en-US" sz="2400" dirty="0" smtClean="0"/>
          </a:p>
          <a:p>
            <a:endParaRPr lang="en-US" dirty="0" smtClean="0"/>
          </a:p>
          <a:p>
            <a:endParaRPr lang="en-US" sz="2400" dirty="0" smtClean="0"/>
          </a:p>
          <a:p>
            <a:r>
              <a:rPr lang="en-US" sz="2400" dirty="0" smtClean="0"/>
              <a:t>We need                                  for each value of</a:t>
            </a:r>
          </a:p>
          <a:p>
            <a:r>
              <a:rPr lang="en-US" sz="2400" dirty="0" smtClean="0"/>
              <a:t>Each of these values is given, so it acts as </a:t>
            </a:r>
            <a:r>
              <a:rPr lang="en-US" sz="2400" i="1" dirty="0" smtClean="0"/>
              <a:t>Nature</a:t>
            </a:r>
            <a:r>
              <a:rPr lang="en-US" sz="2400" dirty="0" smtClean="0"/>
              <a:t>, so we find  </a:t>
            </a:r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obs_=_H_(Nature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236" y="2147841"/>
            <a:ext cx="5424261" cy="423413"/>
          </a:xfrm>
          <a:prstGeom prst="rect">
            <a:avLst/>
          </a:prstGeom>
        </p:spPr>
      </p:pic>
      <p:pic>
        <p:nvPicPr>
          <p:cNvPr id="9" name="Picture 8" descr="obs_;_;error_si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318" y="3374708"/>
            <a:ext cx="3465808" cy="429299"/>
          </a:xfrm>
          <a:prstGeom prst="rect">
            <a:avLst/>
          </a:prstGeom>
        </p:spPr>
      </p:pic>
      <p:pic>
        <p:nvPicPr>
          <p:cNvPr id="10" name="Picture 9" descr="p(obs_|_trend)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762" y="423606"/>
            <a:ext cx="3009252" cy="579908"/>
          </a:xfrm>
          <a:prstGeom prst="rect">
            <a:avLst/>
          </a:prstGeom>
        </p:spPr>
      </p:pic>
      <p:pic>
        <p:nvPicPr>
          <p:cNvPr id="11" name="Picture 10" descr="p(obs_|_trend)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208" y="4258285"/>
            <a:ext cx="2047475" cy="394565"/>
          </a:xfrm>
          <a:prstGeom prst="rect">
            <a:avLst/>
          </a:prstGeom>
        </p:spPr>
      </p:pic>
      <p:pic>
        <p:nvPicPr>
          <p:cNvPr id="12" name="Picture 11" descr="trend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563" y="4272314"/>
            <a:ext cx="1008000" cy="301240"/>
          </a:xfrm>
          <a:prstGeom prst="rect">
            <a:avLst/>
          </a:prstGeom>
        </p:spPr>
      </p:pic>
      <p:pic>
        <p:nvPicPr>
          <p:cNvPr id="13" name="Picture 12" descr="p(obs|trend)_pro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5" y="5299136"/>
            <a:ext cx="6547963" cy="94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4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799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The </a:t>
            </a:r>
            <a:r>
              <a:rPr lang="en-US" dirty="0" smtClean="0">
                <a:solidFill>
                  <a:srgbClr val="0000FF"/>
                </a:solidFill>
              </a:rPr>
              <a:t>prior                 .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2199" y="1600200"/>
            <a:ext cx="8528651" cy="4525963"/>
          </a:xfrm>
        </p:spPr>
        <p:txBody>
          <a:bodyPr/>
          <a:lstStyle/>
          <a:p>
            <a:endParaRPr lang="en-US" sz="2400" dirty="0" smtClean="0"/>
          </a:p>
          <a:p>
            <a:r>
              <a:rPr lang="en-US" sz="2400" dirty="0" smtClean="0"/>
              <a:t>If you know something about the trend from other sources, e.g. a best value and its uncertainty, than that defines the prior</a:t>
            </a:r>
          </a:p>
          <a:p>
            <a:r>
              <a:rPr lang="en-US" sz="2400" dirty="0" smtClean="0"/>
              <a:t>If you don’t know anything </a:t>
            </a:r>
            <a:r>
              <a:rPr lang="en-US" sz="2400" dirty="0" smtClean="0"/>
              <a:t>… </a:t>
            </a:r>
            <a:r>
              <a:rPr lang="en-US" sz="2400" dirty="0" smtClean="0">
                <a:solidFill>
                  <a:srgbClr val="FF0000"/>
                </a:solidFill>
              </a:rPr>
              <a:t>that never happens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/>
              <a:t>Flat prior, </a:t>
            </a:r>
            <a:r>
              <a:rPr lang="en-US" sz="2400" dirty="0" smtClean="0"/>
              <a:t> </a:t>
            </a:r>
            <a:r>
              <a:rPr lang="en-US" sz="2400" dirty="0" smtClean="0"/>
              <a:t>Jeffrey’s prior, </a:t>
            </a:r>
            <a:r>
              <a:rPr lang="en-US" sz="2400" dirty="0" smtClean="0"/>
              <a:t>symmetry arguments,…</a:t>
            </a:r>
            <a:endParaRPr lang="en-US" sz="2400" dirty="0" smtClean="0"/>
          </a:p>
          <a:p>
            <a:r>
              <a:rPr lang="en-US" sz="2400" dirty="0" smtClean="0"/>
              <a:t>The point is that you have to say explicitly what your prior is.</a:t>
            </a:r>
          </a:p>
          <a:p>
            <a:r>
              <a:rPr lang="en-US" sz="2400" dirty="0" smtClean="0"/>
              <a:t>That way it becomes science because now we can debate about it !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p(trend)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343" y="454967"/>
            <a:ext cx="1933260" cy="54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30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799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So the machine should calculate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231" y="3116882"/>
            <a:ext cx="8591361" cy="222996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This is the full answer, a </a:t>
            </a:r>
            <a:r>
              <a:rPr lang="en-US" sz="2400" dirty="0" err="1" smtClean="0"/>
              <a:t>pdf</a:t>
            </a:r>
            <a:r>
              <a:rPr lang="en-US" sz="2400" dirty="0" smtClean="0"/>
              <a:t> of the trend given the observations</a:t>
            </a:r>
          </a:p>
          <a:p>
            <a:r>
              <a:rPr lang="en-US" sz="2400" dirty="0" smtClean="0"/>
              <a:t>No yes/no</a:t>
            </a:r>
          </a:p>
          <a:p>
            <a:r>
              <a:rPr lang="en-US" sz="2400" dirty="0" smtClean="0"/>
              <a:t>No hypothesis</a:t>
            </a:r>
          </a:p>
          <a:p>
            <a:r>
              <a:rPr lang="en-US" sz="2400" dirty="0" smtClean="0"/>
              <a:t>No difficult thinking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3" y="1413943"/>
            <a:ext cx="6883827" cy="103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53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14" y="195998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That’s all folks!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7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And what about significance testing??? 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403" y="1617197"/>
            <a:ext cx="4696363" cy="5048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7" y="1617197"/>
            <a:ext cx="3949586" cy="50604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905" y="5383881"/>
            <a:ext cx="1192470" cy="1281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650" y="5309490"/>
            <a:ext cx="1047460" cy="134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57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2200"/>
            <a:ext cx="8433118" cy="70344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What is significance testing?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3190"/>
            <a:ext cx="8556423" cy="4706527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We </a:t>
            </a:r>
            <a:r>
              <a:rPr lang="en-US" sz="2400" dirty="0" smtClean="0"/>
              <a:t>are taught </a:t>
            </a:r>
            <a:r>
              <a:rPr lang="en-US" sz="2400" dirty="0" smtClean="0"/>
              <a:t>to infer the truth of the hypothesis H</a:t>
            </a:r>
            <a:r>
              <a:rPr lang="en-US" sz="2400" baseline="-25000" dirty="0" smtClean="0"/>
              <a:t>0</a:t>
            </a:r>
            <a:r>
              <a:rPr lang="en-US" sz="2400" dirty="0"/>
              <a:t> </a:t>
            </a:r>
            <a:r>
              <a:rPr lang="en-US" sz="2400" dirty="0" smtClean="0"/>
              <a:t>that the trend is zero : 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Find a test statistic T with known distribution that can be computed from measurements.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We need a hypothetical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distribution generated from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/>
              <a:t>an infinite number of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o</a:t>
            </a:r>
            <a:r>
              <a:rPr lang="en-US" sz="2400" dirty="0" smtClean="0"/>
              <a:t>bservation sets …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 smtClean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400" dirty="0" smtClean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400" dirty="0" smtClean="0">
              <a:solidFill>
                <a:srgbClr val="FF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Lets </a:t>
            </a:r>
            <a:r>
              <a:rPr lang="en-US" sz="2400" dirty="0">
                <a:solidFill>
                  <a:srgbClr val="FF0000"/>
                </a:solidFill>
              </a:rPr>
              <a:t>assume T is Student’s </a:t>
            </a:r>
            <a:r>
              <a:rPr lang="en-US" sz="2400" dirty="0" smtClean="0">
                <a:solidFill>
                  <a:srgbClr val="FF0000"/>
                </a:solidFill>
              </a:rPr>
              <a:t>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524" y="2932143"/>
            <a:ext cx="4028452" cy="3276474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48" y="4891848"/>
            <a:ext cx="1901878" cy="88264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324" y="1520951"/>
            <a:ext cx="23622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58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2200"/>
            <a:ext cx="8229600" cy="96532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What is significance testing?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593" y="1264353"/>
            <a:ext cx="8975407" cy="529133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sz="2400" dirty="0" smtClean="0"/>
              <a:t>Define a significance level </a:t>
            </a:r>
            <a:r>
              <a:rPr lang="en-US" sz="2400" dirty="0" smtClean="0">
                <a:latin typeface="Symbol" charset="2"/>
                <a:cs typeface="Symbol" charset="2"/>
              </a:rPr>
              <a:t>a</a:t>
            </a:r>
            <a:r>
              <a:rPr lang="en-US" sz="2400" dirty="0" smtClean="0"/>
              <a:t>, as the probability threshold above which H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will be rejected: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    Let’s use …  </a:t>
            </a:r>
            <a:r>
              <a:rPr lang="en-US" sz="2400" i="1" dirty="0" smtClean="0">
                <a:solidFill>
                  <a:srgbClr val="FF0000"/>
                </a:solidFill>
                <a:latin typeface="Symbol" charset="2"/>
                <a:cs typeface="Symbol" charset="2"/>
              </a:rPr>
              <a:t>a </a:t>
            </a:r>
            <a:r>
              <a:rPr lang="en-US" sz="2400" i="1" dirty="0" smtClean="0">
                <a:solidFill>
                  <a:srgbClr val="FF0000"/>
                </a:solidFill>
              </a:rPr>
              <a:t>=0.05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i="1" dirty="0" smtClean="0">
              <a:solidFill>
                <a:srgbClr val="FF0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2400" dirty="0" smtClean="0"/>
              <a:t>Find the region for T for which H is rejected,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    </a:t>
            </a:r>
            <a:r>
              <a:rPr lang="en-US" sz="2400" dirty="0">
                <a:solidFill>
                  <a:srgbClr val="000000"/>
                </a:solidFill>
              </a:rPr>
              <a:t>s</a:t>
            </a:r>
            <a:r>
              <a:rPr lang="en-US" sz="2400" dirty="0" smtClean="0">
                <a:solidFill>
                  <a:srgbClr val="000000"/>
                </a:solidFill>
              </a:rPr>
              <a:t>o solve for </a:t>
            </a:r>
            <a:r>
              <a:rPr lang="en-US" sz="2400" i="1" dirty="0" err="1" smtClean="0">
                <a:solidFill>
                  <a:srgbClr val="000000"/>
                </a:solidFill>
              </a:rPr>
              <a:t>R</a:t>
            </a:r>
            <a:r>
              <a:rPr lang="en-US" sz="2400" i="1" baseline="-25000" dirty="0" err="1" smtClean="0">
                <a:solidFill>
                  <a:srgbClr val="000000"/>
                </a:solidFill>
              </a:rPr>
              <a:t>reject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	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 smtClean="0"/>
          </a:p>
          <a:p>
            <a:pPr>
              <a:spcBef>
                <a:spcPts val="0"/>
              </a:spcBef>
            </a:pPr>
            <a:r>
              <a:rPr lang="en-US" sz="2400" dirty="0" smtClean="0"/>
              <a:t>Determine if p=</a:t>
            </a:r>
            <a:r>
              <a:rPr lang="en-US" sz="2400" i="1" dirty="0" err="1" smtClean="0"/>
              <a:t>T</a:t>
            </a:r>
            <a:r>
              <a:rPr lang="en-US" sz="2400" i="1" baseline="-25000" dirty="0" err="1" smtClean="0"/>
              <a:t>obs</a:t>
            </a:r>
            <a:r>
              <a:rPr lang="en-US" sz="2400" dirty="0" smtClean="0"/>
              <a:t> falls in that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</a:t>
            </a:r>
            <a:r>
              <a:rPr lang="en-US" sz="2400" dirty="0" smtClean="0"/>
              <a:t>    region, so if </a:t>
            </a:r>
            <a:r>
              <a:rPr lang="en-US" sz="2400" i="1" dirty="0" smtClean="0"/>
              <a:t>p </a:t>
            </a:r>
            <a:r>
              <a:rPr lang="en-US" sz="2400" dirty="0" smtClean="0"/>
              <a:t>is in </a:t>
            </a:r>
            <a:r>
              <a:rPr lang="en-US" sz="2400" i="1" dirty="0" err="1" smtClean="0"/>
              <a:t>R</a:t>
            </a:r>
            <a:r>
              <a:rPr lang="en-US" sz="2400" i="1" baseline="-25000" dirty="0" err="1" smtClean="0"/>
              <a:t>reject</a:t>
            </a:r>
            <a:endParaRPr lang="en-US" sz="2400" i="1" baseline="-25000" dirty="0" smtClean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	</a:t>
            </a:r>
          </a:p>
          <a:p>
            <a:pPr>
              <a:spcBef>
                <a:spcPts val="0"/>
              </a:spcBef>
            </a:pPr>
            <a:r>
              <a:rPr lang="en-US" sz="2400" dirty="0" smtClean="0"/>
              <a:t>If it does H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is rejected, if not,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 </a:t>
            </a:r>
            <a:r>
              <a:rPr lang="en-US" sz="2400" dirty="0" smtClean="0"/>
              <a:t>    H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 is not rejected.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	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729" y="3338162"/>
            <a:ext cx="4260014" cy="313895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7791851" y="5826682"/>
            <a:ext cx="1" cy="6033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472686" y="6107788"/>
            <a:ext cx="1112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</a:t>
            </a:r>
            <a:r>
              <a:rPr lang="en-US" sz="2400" dirty="0" smtClean="0">
                <a:solidFill>
                  <a:srgbClr val="FF0000"/>
                </a:solidFill>
              </a:rPr>
              <a:t>-value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395" y="1797088"/>
            <a:ext cx="3463815" cy="352882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2" y="3714482"/>
            <a:ext cx="3809673" cy="34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98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What is significant testing?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Luckily we didn’t 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</a:rPr>
              <a:t>Fail to reject the null hypothesis</a:t>
            </a:r>
          </a:p>
          <a:p>
            <a:pPr marL="0" indent="0" algn="ctr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smtClean="0"/>
              <a:t>That would be a triple negative…</a:t>
            </a:r>
          </a:p>
          <a:p>
            <a:pPr marL="0" indent="0">
              <a:buNone/>
            </a:pPr>
            <a:r>
              <a:rPr lang="en-US" dirty="0" smtClean="0"/>
              <a:t>Who invented this jargon???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706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5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A few questions…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440" y="1819719"/>
            <a:ext cx="8416360" cy="269609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How do we find the distribution of T? </a:t>
            </a:r>
          </a:p>
          <a:p>
            <a:r>
              <a:rPr lang="en-US" sz="2400" dirty="0" smtClean="0"/>
              <a:t>What </a:t>
            </a:r>
            <a:r>
              <a:rPr lang="en-US" sz="2400" dirty="0"/>
              <a:t>s</a:t>
            </a:r>
            <a:r>
              <a:rPr lang="en-US" sz="2400" dirty="0" smtClean="0"/>
              <a:t>hould we choose for </a:t>
            </a:r>
            <a:r>
              <a:rPr lang="en-US" sz="2400" dirty="0" smtClean="0">
                <a:latin typeface="Symbol" charset="2"/>
                <a:cs typeface="Symbol" charset="2"/>
              </a:rPr>
              <a:t>a</a:t>
            </a:r>
            <a:r>
              <a:rPr lang="en-US" sz="2400" dirty="0" smtClean="0"/>
              <a:t>? That seems to depend mainly on what others in the field have done, so </a:t>
            </a:r>
            <a:r>
              <a:rPr lang="en-US" sz="2400" dirty="0" smtClean="0">
                <a:latin typeface="Symbol" charset="2"/>
                <a:cs typeface="Symbol" charset="2"/>
              </a:rPr>
              <a:t>a=0.05… (</a:t>
            </a:r>
            <a:r>
              <a:rPr lang="en-US" sz="2400" dirty="0" smtClean="0">
                <a:cs typeface="Symbol" charset="2"/>
              </a:rPr>
              <a:t>where is the science?)</a:t>
            </a:r>
            <a:endParaRPr lang="en-US" sz="2400" dirty="0" smtClean="0"/>
          </a:p>
          <a:p>
            <a:r>
              <a:rPr lang="en-US" sz="2400" dirty="0" smtClean="0"/>
              <a:t>Is a yes/no answer useful? </a:t>
            </a:r>
          </a:p>
          <a:p>
            <a:r>
              <a:rPr lang="en-US" sz="2400" dirty="0" smtClean="0"/>
              <a:t>…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7278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5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The full critics… 1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844" y="1205956"/>
            <a:ext cx="840895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1) We want to know:</a:t>
            </a:r>
          </a:p>
          <a:p>
            <a:endParaRPr lang="en-US" sz="2400" dirty="0"/>
          </a:p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What is the probability of different trends given the observations. </a:t>
            </a:r>
          </a:p>
          <a:p>
            <a:pPr algn="ctr"/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Statisticians force us to </a:t>
            </a:r>
            <a:r>
              <a:rPr lang="en-US" sz="2400" dirty="0" smtClean="0">
                <a:solidFill>
                  <a:srgbClr val="FF0000"/>
                </a:solidFill>
              </a:rPr>
              <a:t>ask questions in term so hypothesis, so how </a:t>
            </a:r>
            <a:r>
              <a:rPr lang="en-US" sz="2400" dirty="0" smtClean="0">
                <a:solidFill>
                  <a:srgbClr val="FF0000"/>
                </a:solidFill>
              </a:rPr>
              <a:t>likely is the hypothesis given the observations,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000000"/>
                </a:solidFill>
              </a:rPr>
              <a:t>Is that really what we want to know??? 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smtClean="0"/>
              <a:t>2) However, the test they invert works with</a:t>
            </a:r>
          </a:p>
          <a:p>
            <a:r>
              <a:rPr lang="en-US" sz="2400" dirty="0" smtClean="0"/>
              <a:t>                                       , so the ‘inverse’.</a:t>
            </a:r>
          </a:p>
          <a:p>
            <a:endParaRPr lang="en-US" sz="2400" dirty="0" smtClean="0"/>
          </a:p>
          <a:p>
            <a:r>
              <a:rPr lang="en-US" sz="2400" dirty="0" smtClean="0"/>
              <a:t>And these are REALLY different…</a:t>
            </a:r>
          </a:p>
          <a:p>
            <a:endParaRPr lang="en-US" sz="2400" dirty="0" smtClean="0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580" y="3159230"/>
            <a:ext cx="1656717" cy="326056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92444"/>
            <a:ext cx="2516947" cy="3167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580" y="4133804"/>
            <a:ext cx="2034356" cy="260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12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0" y="609600"/>
            <a:ext cx="9144000" cy="1143000"/>
          </a:xfrm>
        </p:spPr>
        <p:txBody>
          <a:bodyPr/>
          <a:lstStyle/>
          <a:p>
            <a:r>
              <a:rPr lang="en-US">
                <a:solidFill>
                  <a:srgbClr val="0000FF"/>
                </a:solidFill>
                <a:latin typeface="Arial" charset="0"/>
                <a:ea typeface="Osaka" charset="0"/>
                <a:cs typeface="Osaka" charset="0"/>
              </a:rPr>
              <a:t>How do we process new data?</a:t>
            </a:r>
          </a:p>
        </p:txBody>
      </p:sp>
      <p:pic>
        <p:nvPicPr>
          <p:cNvPr id="35842" name="Picture 6" descr="AA0538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667000"/>
            <a:ext cx="1047750" cy="312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loud 8"/>
          <p:cNvSpPr/>
          <p:nvPr/>
        </p:nvSpPr>
        <p:spPr bwMode="auto">
          <a:xfrm>
            <a:off x="1905000" y="1828800"/>
            <a:ext cx="2667000" cy="1600200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sp>
      <p:pic>
        <p:nvPicPr>
          <p:cNvPr id="11" name="Picture 10" descr="WL00276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981200"/>
            <a:ext cx="74771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AA0274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581400"/>
            <a:ext cx="168433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AA0274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981200"/>
            <a:ext cx="324485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WL00276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124200"/>
            <a:ext cx="74771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8" name="Rectangle 9"/>
          <p:cNvSpPr>
            <a:spLocks noChangeArrowheads="1"/>
          </p:cNvSpPr>
          <p:nvPr/>
        </p:nvSpPr>
        <p:spPr bwMode="auto">
          <a:xfrm>
            <a:off x="914400" y="2514600"/>
            <a:ext cx="38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ＭＳ ゴシック" charset="0"/>
                <a:ea typeface="ＭＳ ゴシック" charset="0"/>
                <a:cs typeface="ＭＳ ゴシック" charset="0"/>
              </a:rPr>
              <a:t>♬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22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404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FF"/>
                </a:solidFill>
              </a:rPr>
              <a:t>What is wrong with the following reasoning?</a:t>
            </a:r>
            <a:br>
              <a:rPr lang="en-US" sz="3600" dirty="0" smtClean="0">
                <a:solidFill>
                  <a:srgbClr val="0000FF"/>
                </a:solidFill>
              </a:rPr>
            </a:br>
            <a:r>
              <a:rPr lang="en-US" sz="2700" dirty="0" smtClean="0"/>
              <a:t>(Read Maarten </a:t>
            </a:r>
            <a:r>
              <a:rPr lang="en-US" sz="2700" dirty="0" err="1" smtClean="0"/>
              <a:t>Ambaum</a:t>
            </a:r>
            <a:r>
              <a:rPr lang="en-US" sz="2700" dirty="0"/>
              <a:t>, </a:t>
            </a:r>
            <a:r>
              <a:rPr lang="en-US" sz="2700" dirty="0" smtClean="0"/>
              <a:t>J Climate, 2010)</a:t>
            </a:r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2115"/>
            <a:ext cx="8229600" cy="286725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2400" dirty="0"/>
              <a:t>My </a:t>
            </a:r>
            <a:r>
              <a:rPr lang="en-US" sz="2400" dirty="0" smtClean="0"/>
              <a:t>trend estimate stands </a:t>
            </a:r>
            <a:r>
              <a:rPr lang="en-US" sz="2400" dirty="0"/>
              <a:t>out from the noise.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So my </a:t>
            </a:r>
            <a:r>
              <a:rPr lang="en-US" sz="2400" dirty="0" smtClean="0"/>
              <a:t>trend estimate is </a:t>
            </a:r>
            <a:r>
              <a:rPr lang="en-US" sz="2400" dirty="0"/>
              <a:t>not likely to be caused by noise.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It is therefore unlikely that what I am seeing is noise.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The </a:t>
            </a:r>
            <a:r>
              <a:rPr lang="en-US" sz="2400" dirty="0" smtClean="0"/>
              <a:t>trend estimate </a:t>
            </a:r>
            <a:r>
              <a:rPr lang="en-US" sz="2400" dirty="0"/>
              <a:t>is therefore positive evidence that there is really something happening.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This provides evidence for my theory.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2585" y="4213692"/>
            <a:ext cx="86677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2) </a:t>
            </a:r>
            <a:r>
              <a:rPr lang="en-US" sz="2400" i="1" dirty="0" err="1" smtClean="0"/>
              <a:t>Pr</a:t>
            </a:r>
            <a:r>
              <a:rPr lang="en-US" sz="2400" i="1" dirty="0" smtClean="0"/>
              <a:t> (I observe something</a:t>
            </a:r>
            <a:r>
              <a:rPr lang="en-US" sz="2400" dirty="0" smtClean="0"/>
              <a:t> | </a:t>
            </a:r>
            <a:r>
              <a:rPr lang="en-US" sz="2400" i="1" dirty="0" smtClean="0"/>
              <a:t>My system just produces noise)   </a:t>
            </a:r>
            <a:r>
              <a:rPr lang="en-US" sz="2400" dirty="0" smtClean="0"/>
              <a:t>is low</a:t>
            </a:r>
          </a:p>
          <a:p>
            <a:endParaRPr lang="en-US" sz="2400" dirty="0"/>
          </a:p>
          <a:p>
            <a:r>
              <a:rPr lang="en-US" sz="2400" dirty="0" smtClean="0"/>
              <a:t>3) </a:t>
            </a:r>
            <a:r>
              <a:rPr lang="en-US" sz="2400" i="1" dirty="0" err="1" smtClean="0"/>
              <a:t>Pr</a:t>
            </a:r>
            <a:r>
              <a:rPr lang="en-US" sz="2400" i="1" dirty="0" smtClean="0"/>
              <a:t> (</a:t>
            </a:r>
            <a:r>
              <a:rPr lang="en-US" sz="2400" i="1" dirty="0"/>
              <a:t>My system just produces </a:t>
            </a:r>
            <a:r>
              <a:rPr lang="en-US" sz="2400" i="1" dirty="0" smtClean="0"/>
              <a:t>noise </a:t>
            </a:r>
            <a:r>
              <a:rPr lang="en-US" sz="2400" dirty="0" smtClean="0"/>
              <a:t>|</a:t>
            </a:r>
            <a:r>
              <a:rPr lang="en-US" sz="2400" i="1" dirty="0" smtClean="0"/>
              <a:t> </a:t>
            </a:r>
            <a:r>
              <a:rPr lang="en-US" sz="2400" i="1" dirty="0"/>
              <a:t>I observe something </a:t>
            </a:r>
            <a:r>
              <a:rPr lang="en-US" sz="2400" i="1" dirty="0" smtClean="0"/>
              <a:t>)</a:t>
            </a:r>
            <a:r>
              <a:rPr lang="en-US" sz="2400" dirty="0" smtClean="0"/>
              <a:t> </a:t>
            </a:r>
            <a:r>
              <a:rPr lang="en-US" sz="2400" dirty="0"/>
              <a:t> </a:t>
            </a:r>
            <a:r>
              <a:rPr lang="en-US" sz="2400" dirty="0" smtClean="0"/>
              <a:t> is low</a:t>
            </a:r>
          </a:p>
          <a:p>
            <a:endParaRPr lang="en-US" sz="2400" dirty="0"/>
          </a:p>
          <a:p>
            <a:r>
              <a:rPr lang="en-US" sz="2400" dirty="0" smtClean="0"/>
              <a:t>These are different. We want 3), but significant testing provides 2).</a:t>
            </a:r>
          </a:p>
        </p:txBody>
      </p:sp>
    </p:spTree>
    <p:extLst>
      <p:ext uri="{BB962C8B-B14F-4D97-AF65-F5344CB8AC3E}">
        <p14:creationId xmlns:p14="http://schemas.microsoft.com/office/powerpoint/2010/main" val="400580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5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The full critics… 2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844" y="1205956"/>
            <a:ext cx="84089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r>
              <a:rPr lang="en-US" sz="2400" dirty="0"/>
              <a:t>3</a:t>
            </a:r>
            <a:r>
              <a:rPr lang="en-US" sz="2400" dirty="0" smtClean="0"/>
              <a:t>) The hypothesis is always false, as the trend is never exactly zero! So unlike the original </a:t>
            </a:r>
          </a:p>
          <a:p>
            <a:r>
              <a:rPr lang="en-US" sz="2400" dirty="0" smtClean="0"/>
              <a:t>problem statement suggests, the truth </a:t>
            </a:r>
          </a:p>
          <a:p>
            <a:r>
              <a:rPr lang="en-US" sz="2400" dirty="0" smtClean="0"/>
              <a:t>of the hypothesis is not tested.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4</a:t>
            </a:r>
            <a:r>
              <a:rPr lang="en-US" sz="2400" dirty="0" smtClean="0"/>
              <a:t>) The true/false dichotomy is about decision making, not about science. What if the observations are close to the edge of the decision region?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404" y="2016481"/>
            <a:ext cx="2755557" cy="27555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303" y="5745498"/>
            <a:ext cx="727497" cy="93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1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5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The full critics </a:t>
            </a:r>
            <a:r>
              <a:rPr lang="en-US" dirty="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7844" y="1498394"/>
            <a:ext cx="8408956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</a:t>
            </a:r>
            <a:r>
              <a:rPr lang="en-US" sz="2400" dirty="0" smtClean="0"/>
              <a:t>) It doesn’t tell is about the size of the effect, only yes or no.</a:t>
            </a:r>
          </a:p>
          <a:p>
            <a:pPr marL="457200" indent="-457200">
              <a:buAutoNum type="arabicParenR"/>
            </a:pPr>
            <a:endParaRPr lang="en-US" sz="2400" dirty="0"/>
          </a:p>
          <a:p>
            <a:r>
              <a:rPr lang="en-US" sz="2400" dirty="0"/>
              <a:t>6</a:t>
            </a:r>
            <a:r>
              <a:rPr lang="en-US" sz="2400" dirty="0" smtClean="0"/>
              <a:t>) The word ‘significant’ is misused, it should mean how big the effect is and if it can be replicated. Not so here…</a:t>
            </a:r>
          </a:p>
          <a:p>
            <a:endParaRPr lang="en-US" sz="2400" dirty="0"/>
          </a:p>
          <a:p>
            <a:r>
              <a:rPr lang="en-US" sz="2400" dirty="0"/>
              <a:t>7</a:t>
            </a:r>
            <a:r>
              <a:rPr lang="en-US" sz="2400" dirty="0" smtClean="0"/>
              <a:t>) It is widely misunderstood. It does not tell us if a hypothesis is true, it doesn’t tell how likely the hypothesis is, </a:t>
            </a:r>
            <a:r>
              <a:rPr lang="en-US" sz="2400" dirty="0" err="1" smtClean="0"/>
              <a:t>etc</a:t>
            </a:r>
            <a:r>
              <a:rPr lang="en-US" sz="2400" dirty="0" smtClean="0"/>
              <a:t> etc.</a:t>
            </a:r>
          </a:p>
          <a:p>
            <a:endParaRPr lang="en-US" sz="2400" dirty="0"/>
          </a:p>
          <a:p>
            <a:r>
              <a:rPr lang="en-US" sz="2400" dirty="0"/>
              <a:t>8</a:t>
            </a:r>
            <a:r>
              <a:rPr lang="en-US" sz="2400" dirty="0" smtClean="0"/>
              <a:t>) It doesn’t use any prior information, so no systematic scientific progress. (Also, results often need to be tempered after the fact by prior knowledge…)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770" y="5874775"/>
            <a:ext cx="360885" cy="4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01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97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The full critics </a:t>
            </a:r>
            <a:r>
              <a:rPr lang="en-US" dirty="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3643" y="1160797"/>
            <a:ext cx="827567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</a:t>
            </a:r>
            <a:r>
              <a:rPr lang="en-US" sz="2400" dirty="0" smtClean="0"/>
              <a:t>) It is open to easy abuse by selection. Statistically, too many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rticles present significant results, leading to a bias. If not</a:t>
            </a:r>
          </a:p>
          <a:p>
            <a:r>
              <a:rPr lang="en-US" sz="2400" dirty="0"/>
              <a:t>s</a:t>
            </a:r>
            <a:r>
              <a:rPr lang="en-US" sz="2400" dirty="0" smtClean="0"/>
              <a:t>tatistically significant it is harder to publish a result.</a:t>
            </a:r>
          </a:p>
          <a:p>
            <a:endParaRPr lang="en-US" sz="2400" dirty="0"/>
          </a:p>
          <a:p>
            <a:r>
              <a:rPr lang="en-US" sz="2400" dirty="0" smtClean="0"/>
              <a:t>10) </a:t>
            </a:r>
            <a:r>
              <a:rPr lang="en-US" sz="2400" dirty="0"/>
              <a:t>O</a:t>
            </a:r>
            <a:r>
              <a:rPr lang="en-US" sz="2400" dirty="0" smtClean="0"/>
              <a:t>nly one hypothesis can be H</a:t>
            </a:r>
            <a:r>
              <a:rPr lang="en-US" sz="2400" baseline="-25000" dirty="0" smtClean="0"/>
              <a:t>0</a:t>
            </a:r>
            <a:r>
              <a:rPr lang="en-US" sz="2400" dirty="0" smtClean="0"/>
              <a:t>, so the test is asymmetric.</a:t>
            </a:r>
          </a:p>
          <a:p>
            <a:endParaRPr lang="en-US" sz="2400" dirty="0"/>
          </a:p>
          <a:p>
            <a:r>
              <a:rPr lang="en-US" sz="2400" dirty="0" smtClean="0"/>
              <a:t>11) It puts strong restrictions on sample size. A number of small </a:t>
            </a:r>
          </a:p>
          <a:p>
            <a:r>
              <a:rPr lang="en-US" sz="2400" dirty="0" smtClean="0"/>
              <a:t>sample-size studies might tell us more than one large study, but </a:t>
            </a:r>
          </a:p>
          <a:p>
            <a:r>
              <a:rPr lang="en-US" sz="2400" dirty="0"/>
              <a:t>n</a:t>
            </a:r>
            <a:r>
              <a:rPr lang="en-US" sz="2400" dirty="0" smtClean="0"/>
              <a:t>one of them will pass a significant test individually. </a:t>
            </a:r>
          </a:p>
          <a:p>
            <a:endParaRPr lang="en-US" sz="2400" dirty="0"/>
          </a:p>
          <a:p>
            <a:r>
              <a:rPr lang="en-US" sz="2400" dirty="0" smtClean="0"/>
              <a:t>12) It emphasis random errors in large samples, instead of errors</a:t>
            </a:r>
          </a:p>
          <a:p>
            <a:r>
              <a:rPr lang="en-US" sz="2400" dirty="0"/>
              <a:t>i</a:t>
            </a:r>
            <a:r>
              <a:rPr lang="en-US" sz="2400" dirty="0" smtClean="0"/>
              <a:t>n individual measurements, so these errors tend to be ignored, </a:t>
            </a:r>
          </a:p>
          <a:p>
            <a:r>
              <a:rPr lang="en-US" sz="2400" dirty="0"/>
              <a:t>w</a:t>
            </a:r>
            <a:r>
              <a:rPr lang="en-US" sz="2400" dirty="0" smtClean="0"/>
              <a:t>hile we should address them.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2101" y="6185337"/>
            <a:ext cx="256139" cy="32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18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97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The full critics </a:t>
            </a:r>
            <a:r>
              <a:rPr lang="en-US" dirty="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5678" y="1301013"/>
            <a:ext cx="8681734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13) It requires a number of unjustified assumptions: the distribution</a:t>
            </a:r>
          </a:p>
          <a:p>
            <a:r>
              <a:rPr lang="en-US" sz="2400" dirty="0"/>
              <a:t>o</a:t>
            </a:r>
            <a:r>
              <a:rPr lang="en-US" sz="2400" dirty="0" smtClean="0"/>
              <a:t>f the test statistic, sampling has to be purely random, </a:t>
            </a:r>
            <a:r>
              <a:rPr lang="en-US" sz="2400" dirty="0" smtClean="0">
                <a:latin typeface="Symbol" charset="2"/>
                <a:cs typeface="Symbol" charset="2"/>
              </a:rPr>
              <a:t>a</a:t>
            </a:r>
            <a:r>
              <a:rPr lang="en-US" sz="2400" dirty="0" smtClean="0"/>
              <a:t>-value</a:t>
            </a:r>
          </a:p>
          <a:p>
            <a:r>
              <a:rPr lang="en-US" sz="2400" dirty="0"/>
              <a:t>h</a:t>
            </a:r>
            <a:r>
              <a:rPr lang="en-US" sz="2400" dirty="0" smtClean="0"/>
              <a:t>ighly sensitive to scale transformations</a:t>
            </a:r>
            <a:r>
              <a:rPr lang="en-US" sz="2400" dirty="0"/>
              <a:t>.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14) The results of two studies cannot be compared as random </a:t>
            </a:r>
          </a:p>
          <a:p>
            <a:r>
              <a:rPr lang="en-US" sz="2400" dirty="0"/>
              <a:t>d</a:t>
            </a:r>
            <a:r>
              <a:rPr lang="en-US" sz="2400" dirty="0" smtClean="0"/>
              <a:t>ifferences become highly amplified.</a:t>
            </a:r>
          </a:p>
          <a:p>
            <a:endParaRPr lang="en-US" sz="2400" dirty="0"/>
          </a:p>
          <a:p>
            <a:r>
              <a:rPr lang="en-US" sz="2400" dirty="0" smtClean="0"/>
              <a:t>15) It is easy to play dirty, so choose </a:t>
            </a:r>
          </a:p>
          <a:p>
            <a:r>
              <a:rPr lang="en-US" sz="2400" dirty="0"/>
              <a:t>t</a:t>
            </a:r>
            <a:r>
              <a:rPr lang="en-US" sz="2400" dirty="0" smtClean="0"/>
              <a:t>he </a:t>
            </a:r>
            <a:r>
              <a:rPr lang="en-US" sz="2400" dirty="0" smtClean="0">
                <a:latin typeface="Symbol" charset="2"/>
                <a:cs typeface="Symbol" charset="2"/>
              </a:rPr>
              <a:t>a</a:t>
            </a:r>
            <a:r>
              <a:rPr lang="en-US" sz="2400" dirty="0" smtClean="0"/>
              <a:t>-value after finding the p-value</a:t>
            </a:r>
          </a:p>
          <a:p>
            <a:r>
              <a:rPr lang="en-US" sz="2400" dirty="0" smtClean="0"/>
              <a:t>such that your result is significant…</a:t>
            </a:r>
          </a:p>
          <a:p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249" y="3468249"/>
            <a:ext cx="3810000" cy="287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0" y="6121900"/>
            <a:ext cx="216860" cy="27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3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97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The full critics 6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5678" y="1301013"/>
            <a:ext cx="86342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16) Fisher himself didn’t see it as a good test, but simply as a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q</a:t>
            </a:r>
            <a:r>
              <a:rPr lang="en-US" sz="2400" dirty="0" smtClean="0">
                <a:solidFill>
                  <a:srgbClr val="FF0000"/>
                </a:solidFill>
              </a:rPr>
              <a:t>uick and dirty first check to see if further research was necessary…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So this way of hypothesis testing just 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doesn’t work for real science…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223" y="2438400"/>
            <a:ext cx="2933700" cy="441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78" y="3615841"/>
            <a:ext cx="2265133" cy="29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8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Conclusions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As scientists we are interested the probability of the trend given a set of observations</a:t>
            </a:r>
          </a:p>
          <a:p>
            <a:r>
              <a:rPr lang="en-US" dirty="0" smtClean="0"/>
              <a:t>We know how to calculate that</a:t>
            </a:r>
          </a:p>
          <a:p>
            <a:r>
              <a:rPr lang="en-US" dirty="0" smtClean="0"/>
              <a:t>It is a learning framework, so new observations can easily be taken into account</a:t>
            </a:r>
          </a:p>
          <a:p>
            <a:r>
              <a:rPr lang="en-US" dirty="0" smtClean="0"/>
              <a:t>Statistical significance testing: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gives the wrong answer to the wrong question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</a:t>
            </a:r>
            <a:r>
              <a:rPr lang="en-US" dirty="0" smtClean="0"/>
              <a:t>s hopelessly complicated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198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791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So there is work to do: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76518"/>
            <a:ext cx="8229600" cy="2602015"/>
          </a:xfrm>
        </p:spPr>
        <p:txBody>
          <a:bodyPr>
            <a:normAutofit/>
          </a:bodyPr>
          <a:lstStyle/>
          <a:p>
            <a:r>
              <a:rPr lang="en-US" dirty="0" smtClean="0"/>
              <a:t>Never use significance testing again !</a:t>
            </a:r>
          </a:p>
          <a:p>
            <a:r>
              <a:rPr lang="en-US" dirty="0" smtClean="0"/>
              <a:t>Reject papers that use it !</a:t>
            </a:r>
          </a:p>
          <a:p>
            <a:r>
              <a:rPr lang="en-US" dirty="0" smtClean="0"/>
              <a:t>Remove it from the curriculums !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88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036"/>
            <a:ext cx="8118880" cy="55028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And confidence intervals?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29245"/>
            <a:ext cx="8686800" cy="4550721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US" sz="2400" dirty="0" smtClean="0"/>
              <a:t>Determine the distribution of a test statistic T, </a:t>
            </a:r>
            <a:r>
              <a:rPr lang="en-US" sz="2400" dirty="0" err="1" smtClean="0"/>
              <a:t>e.g</a:t>
            </a:r>
            <a:r>
              <a:rPr lang="en-US" sz="2400" dirty="0" smtClean="0"/>
              <a:t> T is the (</a:t>
            </a:r>
            <a:r>
              <a:rPr lang="en-US" sz="2400" dirty="0" err="1" smtClean="0"/>
              <a:t>normalised</a:t>
            </a:r>
            <a:r>
              <a:rPr lang="en-US" sz="2400" dirty="0" smtClean="0"/>
              <a:t>) difference in the mean, so Student’s t distributed.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Set </a:t>
            </a:r>
            <a:r>
              <a:rPr lang="en-US" sz="2400" dirty="0" smtClean="0">
                <a:latin typeface="Symbol" charset="2"/>
                <a:cs typeface="Symbol" charset="2"/>
              </a:rPr>
              <a:t>a</a:t>
            </a:r>
            <a:r>
              <a:rPr lang="en-US" sz="2400" dirty="0" smtClean="0"/>
              <a:t> and define a confidence interval </a:t>
            </a:r>
            <a:r>
              <a:rPr lang="en-US" sz="2400" dirty="0" err="1" smtClean="0"/>
              <a:t>Pr</a:t>
            </a:r>
            <a:r>
              <a:rPr lang="en-US" sz="2400" dirty="0" smtClean="0"/>
              <a:t>(-c(</a:t>
            </a:r>
            <a:r>
              <a:rPr lang="en-US" sz="2400" dirty="0" smtClean="0">
                <a:latin typeface="Symbol" charset="2"/>
                <a:cs typeface="Symbol" charset="2"/>
              </a:rPr>
              <a:t>a</a:t>
            </a:r>
            <a:r>
              <a:rPr lang="en-US" sz="2400" dirty="0" smtClean="0"/>
              <a:t>) &lt; T &lt; c(</a:t>
            </a:r>
            <a:r>
              <a:rPr lang="en-US" sz="2400" dirty="0" smtClean="0">
                <a:latin typeface="Symbol" charset="2"/>
                <a:cs typeface="Symbol" charset="2"/>
              </a:rPr>
              <a:t>a</a:t>
            </a:r>
            <a:r>
              <a:rPr lang="en-US" sz="2400" dirty="0" smtClean="0"/>
              <a:t>)) = 1-</a:t>
            </a:r>
            <a:r>
              <a:rPr lang="en-US" sz="2400" dirty="0" smtClean="0">
                <a:latin typeface="Symbol" charset="2"/>
                <a:cs typeface="Symbol" charset="2"/>
              </a:rPr>
              <a:t>a</a:t>
            </a:r>
            <a:r>
              <a:rPr lang="en-US" sz="2400" dirty="0" smtClean="0"/>
              <a:t>, </a:t>
            </a:r>
          </a:p>
          <a:p>
            <a:pPr marL="457200" indent="-457200">
              <a:buAutoNum type="arabicParenR"/>
            </a:pPr>
            <a:r>
              <a:rPr lang="en-US" sz="2400" dirty="0" smtClean="0"/>
              <a:t>Do the experiment and calculate the boundaries of the interval from the experimental mean and variance, around the mean. 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This is often interpreted as: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There is a change of (1-</a:t>
            </a:r>
            <a:r>
              <a:rPr lang="en-US" sz="2400" dirty="0" smtClean="0">
                <a:solidFill>
                  <a:srgbClr val="FF0000"/>
                </a:solidFill>
                <a:latin typeface="Symbol" charset="2"/>
                <a:cs typeface="Symbol" charset="2"/>
              </a:rPr>
              <a:t>a</a:t>
            </a:r>
            <a:r>
              <a:rPr lang="en-US" sz="2400" dirty="0" smtClean="0">
                <a:solidFill>
                  <a:srgbClr val="FF0000"/>
                </a:solidFill>
              </a:rPr>
              <a:t>) 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that the true mean lies in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this interval.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573" y="3703669"/>
            <a:ext cx="4367570" cy="298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84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2039"/>
            <a:ext cx="8210533" cy="956202"/>
          </a:xfrm>
        </p:spPr>
        <p:txBody>
          <a:bodyPr>
            <a:normAutofit/>
          </a:bodyPr>
          <a:lstStyle/>
          <a:p>
            <a:pPr marL="0" indent="0"/>
            <a:r>
              <a:rPr lang="en-US" dirty="0" smtClean="0">
                <a:solidFill>
                  <a:srgbClr val="0000FF"/>
                </a:solidFill>
              </a:rPr>
              <a:t>Confidence intervals???????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51414"/>
            <a:ext cx="8406932" cy="488134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800" dirty="0" smtClean="0"/>
          </a:p>
          <a:p>
            <a:pPr marL="0" indent="0">
              <a:buNone/>
            </a:pPr>
            <a:r>
              <a:rPr lang="en-US" sz="2400" dirty="0" smtClean="0"/>
              <a:t>However, that is an </a:t>
            </a:r>
            <a:r>
              <a:rPr lang="en-US" sz="2400" dirty="0" smtClean="0">
                <a:solidFill>
                  <a:srgbClr val="FF0000"/>
                </a:solidFill>
              </a:rPr>
              <a:t>incorrect interpretation</a:t>
            </a:r>
            <a:r>
              <a:rPr lang="en-US" sz="2400" dirty="0" smtClean="0"/>
              <a:t>. The correct </a:t>
            </a:r>
            <a:r>
              <a:rPr lang="en-US" sz="2400" dirty="0" err="1" smtClean="0"/>
              <a:t>frequentist</a:t>
            </a:r>
            <a:r>
              <a:rPr lang="en-US" sz="2400" dirty="0" smtClean="0"/>
              <a:t> interpretation is:</a:t>
            </a:r>
          </a:p>
          <a:p>
            <a:pPr marL="0" indent="0">
              <a:buNone/>
            </a:pPr>
            <a:r>
              <a:rPr lang="en-US" sz="2400" dirty="0" smtClean="0"/>
              <a:t>After numerous identical experiments  95% of the calculated confidence intervals will contain the true parameter value.</a:t>
            </a:r>
          </a:p>
          <a:p>
            <a:pPr marL="0" indent="0">
              <a:buNone/>
            </a:pPr>
            <a:r>
              <a:rPr lang="en-US" sz="2400" dirty="0" smtClean="0"/>
              <a:t>Each interval in isolation has a 0% or a 100% probability of containing the true parameter value…</a:t>
            </a:r>
          </a:p>
          <a:p>
            <a:pPr marL="0" indent="0" algn="ctr">
              <a:buNone/>
            </a:pPr>
            <a:r>
              <a:rPr lang="en-US" sz="3500" dirty="0" smtClean="0">
                <a:solidFill>
                  <a:srgbClr val="FF0000"/>
                </a:solidFill>
              </a:rPr>
              <a:t>Is this useful???</a:t>
            </a:r>
          </a:p>
        </p:txBody>
      </p:sp>
    </p:spTree>
    <p:extLst>
      <p:ext uri="{BB962C8B-B14F-4D97-AF65-F5344CB8AC3E}">
        <p14:creationId xmlns:p14="http://schemas.microsoft.com/office/powerpoint/2010/main" val="3232668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FF"/>
                </a:solidFill>
                <a:latin typeface="Arial" charset="0"/>
                <a:ea typeface="Osaka" charset="0"/>
                <a:cs typeface="Osaka" charset="0"/>
              </a:rPr>
              <a:t>A process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Osaka" charset="0"/>
                <a:cs typeface="Osaka" charset="0"/>
              </a:rPr>
              <a:t>Prior knowledge, from </a:t>
            </a:r>
            <a:r>
              <a:rPr lang="en-US" dirty="0" smtClean="0">
                <a:latin typeface="Arial" charset="0"/>
                <a:ea typeface="Osaka" charset="0"/>
                <a:cs typeface="Osaka" charset="0"/>
              </a:rPr>
              <a:t>you model of the world, 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Osaka" charset="0"/>
                <a:cs typeface="Osaka" charset="0"/>
              </a:rPr>
              <a:t>a cat </a:t>
            </a:r>
          </a:p>
          <a:p>
            <a:endParaRPr lang="en-US" dirty="0">
              <a:latin typeface="Arial" charset="0"/>
              <a:ea typeface="Osaka" charset="0"/>
              <a:cs typeface="Osaka" charset="0"/>
            </a:endParaRPr>
          </a:p>
          <a:p>
            <a:r>
              <a:rPr lang="en-US" dirty="0" smtClean="0">
                <a:latin typeface="Arial" charset="0"/>
                <a:ea typeface="Osaka" charset="0"/>
                <a:cs typeface="Osaka" charset="0"/>
              </a:rPr>
              <a:t>Observation, 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Osaka" charset="0"/>
                <a:cs typeface="Osaka" charset="0"/>
              </a:rPr>
              <a:t>the dog </a:t>
            </a:r>
          </a:p>
          <a:p>
            <a:endParaRPr lang="en-US" dirty="0">
              <a:latin typeface="Arial" charset="0"/>
              <a:ea typeface="Osaka" charset="0"/>
              <a:cs typeface="Osaka" charset="0"/>
            </a:endParaRPr>
          </a:p>
          <a:p>
            <a:r>
              <a:rPr lang="en-US" dirty="0">
                <a:latin typeface="Arial" charset="0"/>
                <a:ea typeface="Osaka" charset="0"/>
                <a:cs typeface="Osaka" charset="0"/>
              </a:rPr>
              <a:t>Posterior knowledge, improvement of the model, 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Osaka" charset="0"/>
                <a:cs typeface="Osaka" charset="0"/>
              </a:rPr>
              <a:t>the dog that has eaten the cat</a:t>
            </a:r>
          </a:p>
          <a:p>
            <a:endParaRPr lang="en-US" dirty="0">
              <a:latin typeface="Arial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15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 human learning cycle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7510"/>
            <a:ext cx="8229600" cy="4338653"/>
          </a:xfrm>
        </p:spPr>
        <p:txBody>
          <a:bodyPr/>
          <a:lstStyle/>
          <a:p>
            <a:r>
              <a:rPr lang="en-US" dirty="0" smtClean="0"/>
              <a:t>We have a view of the world, the </a:t>
            </a:r>
            <a:r>
              <a:rPr lang="en-US" dirty="0" smtClean="0">
                <a:solidFill>
                  <a:srgbClr val="0000FF"/>
                </a:solidFill>
              </a:rPr>
              <a:t>prior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New observations come in, the </a:t>
            </a:r>
            <a:r>
              <a:rPr lang="en-US" dirty="0" smtClean="0">
                <a:solidFill>
                  <a:srgbClr val="008000"/>
                </a:solidFill>
              </a:rPr>
              <a:t>likelihood</a:t>
            </a:r>
          </a:p>
          <a:p>
            <a:r>
              <a:rPr lang="en-US" dirty="0" smtClean="0"/>
              <a:t>We combine the two, and form the </a:t>
            </a:r>
            <a:r>
              <a:rPr lang="en-US" dirty="0" smtClean="0">
                <a:solidFill>
                  <a:srgbClr val="FF0000"/>
                </a:solidFill>
              </a:rPr>
              <a:t>posterior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0000"/>
                </a:solidFill>
              </a:rPr>
              <a:t>posterior</a:t>
            </a:r>
            <a:r>
              <a:rPr lang="en-US" dirty="0" smtClean="0"/>
              <a:t> is our new </a:t>
            </a:r>
            <a:r>
              <a:rPr lang="en-US" dirty="0" smtClean="0">
                <a:solidFill>
                  <a:srgbClr val="0000FF"/>
                </a:solidFill>
              </a:rPr>
              <a:t>prior</a:t>
            </a:r>
          </a:p>
          <a:p>
            <a:r>
              <a:rPr lang="en-US" dirty="0" smtClean="0"/>
              <a:t>New observations come in, the </a:t>
            </a:r>
            <a:r>
              <a:rPr lang="en-US" dirty="0" smtClean="0">
                <a:solidFill>
                  <a:srgbClr val="008000"/>
                </a:solidFill>
              </a:rPr>
              <a:t>likelihood</a:t>
            </a:r>
          </a:p>
          <a:p>
            <a:r>
              <a:rPr lang="en-US" dirty="0" smtClean="0"/>
              <a:t>We combine the two, and form the </a:t>
            </a:r>
            <a:r>
              <a:rPr lang="en-US" dirty="0" smtClean="0">
                <a:solidFill>
                  <a:srgbClr val="FF0000"/>
                </a:solidFill>
              </a:rPr>
              <a:t>posterior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E</a:t>
            </a:r>
            <a:r>
              <a:rPr lang="en-US" dirty="0" smtClean="0">
                <a:solidFill>
                  <a:srgbClr val="008000"/>
                </a:solidFill>
              </a:rPr>
              <a:t>t</a:t>
            </a:r>
            <a:r>
              <a:rPr lang="en-US" dirty="0" smtClean="0">
                <a:solidFill>
                  <a:srgbClr val="FF0000"/>
                </a:solidFill>
              </a:rPr>
              <a:t>c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55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759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Example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21172" y="1516574"/>
            <a:ext cx="7175857" cy="3422623"/>
            <a:chOff x="1221099" y="2051295"/>
            <a:chExt cx="6268311" cy="3028102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1465319" y="2051295"/>
              <a:ext cx="32563" cy="30281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1221099" y="4932876"/>
              <a:ext cx="6268311" cy="162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/>
            <p:cNvSpPr/>
            <p:nvPr/>
          </p:nvSpPr>
          <p:spPr>
            <a:xfrm>
              <a:off x="1520580" y="2263680"/>
              <a:ext cx="5779933" cy="2436480"/>
            </a:xfrm>
            <a:custGeom>
              <a:avLst/>
              <a:gdLst>
                <a:gd name="connsiteX0" fmla="*/ 0 w 5779933"/>
                <a:gd name="connsiteY0" fmla="*/ 1304640 h 2436480"/>
                <a:gd name="connsiteX1" fmla="*/ 43198 w 5779933"/>
                <a:gd name="connsiteY1" fmla="*/ 1235520 h 2436480"/>
                <a:gd name="connsiteX2" fmla="*/ 86397 w 5779933"/>
                <a:gd name="connsiteY2" fmla="*/ 1157760 h 2436480"/>
                <a:gd name="connsiteX3" fmla="*/ 181433 w 5779933"/>
                <a:gd name="connsiteY3" fmla="*/ 1028160 h 2436480"/>
                <a:gd name="connsiteX4" fmla="*/ 207352 w 5779933"/>
                <a:gd name="connsiteY4" fmla="*/ 967680 h 2436480"/>
                <a:gd name="connsiteX5" fmla="*/ 241911 w 5779933"/>
                <a:gd name="connsiteY5" fmla="*/ 881280 h 2436480"/>
                <a:gd name="connsiteX6" fmla="*/ 259190 w 5779933"/>
                <a:gd name="connsiteY6" fmla="*/ 820800 h 2436480"/>
                <a:gd name="connsiteX7" fmla="*/ 276469 w 5779933"/>
                <a:gd name="connsiteY7" fmla="*/ 794880 h 2436480"/>
                <a:gd name="connsiteX8" fmla="*/ 319668 w 5779933"/>
                <a:gd name="connsiteY8" fmla="*/ 708480 h 2436480"/>
                <a:gd name="connsiteX9" fmla="*/ 336947 w 5779933"/>
                <a:gd name="connsiteY9" fmla="*/ 656640 h 2436480"/>
                <a:gd name="connsiteX10" fmla="*/ 354226 w 5779933"/>
                <a:gd name="connsiteY10" fmla="*/ 596160 h 2436480"/>
                <a:gd name="connsiteX11" fmla="*/ 371506 w 5779933"/>
                <a:gd name="connsiteY11" fmla="*/ 561600 h 2436480"/>
                <a:gd name="connsiteX12" fmla="*/ 380145 w 5779933"/>
                <a:gd name="connsiteY12" fmla="*/ 535680 h 2436480"/>
                <a:gd name="connsiteX13" fmla="*/ 406064 w 5779933"/>
                <a:gd name="connsiteY13" fmla="*/ 527040 h 2436480"/>
                <a:gd name="connsiteX14" fmla="*/ 440623 w 5779933"/>
                <a:gd name="connsiteY14" fmla="*/ 544320 h 2436480"/>
                <a:gd name="connsiteX15" fmla="*/ 492461 w 5779933"/>
                <a:gd name="connsiteY15" fmla="*/ 596160 h 2436480"/>
                <a:gd name="connsiteX16" fmla="*/ 501100 w 5779933"/>
                <a:gd name="connsiteY16" fmla="*/ 743040 h 2436480"/>
                <a:gd name="connsiteX17" fmla="*/ 518380 w 5779933"/>
                <a:gd name="connsiteY17" fmla="*/ 803520 h 2436480"/>
                <a:gd name="connsiteX18" fmla="*/ 535659 w 5779933"/>
                <a:gd name="connsiteY18" fmla="*/ 872640 h 2436480"/>
                <a:gd name="connsiteX19" fmla="*/ 552938 w 5779933"/>
                <a:gd name="connsiteY19" fmla="*/ 907200 h 2436480"/>
                <a:gd name="connsiteX20" fmla="*/ 561578 w 5779933"/>
                <a:gd name="connsiteY20" fmla="*/ 933120 h 2436480"/>
                <a:gd name="connsiteX21" fmla="*/ 578857 w 5779933"/>
                <a:gd name="connsiteY21" fmla="*/ 1019520 h 2436480"/>
                <a:gd name="connsiteX22" fmla="*/ 604776 w 5779933"/>
                <a:gd name="connsiteY22" fmla="*/ 1287360 h 2436480"/>
                <a:gd name="connsiteX23" fmla="*/ 622056 w 5779933"/>
                <a:gd name="connsiteY23" fmla="*/ 1416960 h 2436480"/>
                <a:gd name="connsiteX24" fmla="*/ 647975 w 5779933"/>
                <a:gd name="connsiteY24" fmla="*/ 1607040 h 2436480"/>
                <a:gd name="connsiteX25" fmla="*/ 673894 w 5779933"/>
                <a:gd name="connsiteY25" fmla="*/ 1762560 h 2436480"/>
                <a:gd name="connsiteX26" fmla="*/ 691173 w 5779933"/>
                <a:gd name="connsiteY26" fmla="*/ 1788480 h 2436480"/>
                <a:gd name="connsiteX27" fmla="*/ 699813 w 5779933"/>
                <a:gd name="connsiteY27" fmla="*/ 1831680 h 2436480"/>
                <a:gd name="connsiteX28" fmla="*/ 708452 w 5779933"/>
                <a:gd name="connsiteY28" fmla="*/ 1857600 h 2436480"/>
                <a:gd name="connsiteX29" fmla="*/ 760290 w 5779933"/>
                <a:gd name="connsiteY29" fmla="*/ 1874880 h 2436480"/>
                <a:gd name="connsiteX30" fmla="*/ 768930 w 5779933"/>
                <a:gd name="connsiteY30" fmla="*/ 1848960 h 2436480"/>
                <a:gd name="connsiteX31" fmla="*/ 803489 w 5779933"/>
                <a:gd name="connsiteY31" fmla="*/ 1788480 h 2436480"/>
                <a:gd name="connsiteX32" fmla="*/ 820768 w 5779933"/>
                <a:gd name="connsiteY32" fmla="*/ 1667520 h 2436480"/>
                <a:gd name="connsiteX33" fmla="*/ 846687 w 5779933"/>
                <a:gd name="connsiteY33" fmla="*/ 1632960 h 2436480"/>
                <a:gd name="connsiteX34" fmla="*/ 872606 w 5779933"/>
                <a:gd name="connsiteY34" fmla="*/ 1572480 h 2436480"/>
                <a:gd name="connsiteX35" fmla="*/ 889885 w 5779933"/>
                <a:gd name="connsiteY35" fmla="*/ 1546560 h 2436480"/>
                <a:gd name="connsiteX36" fmla="*/ 915804 w 5779933"/>
                <a:gd name="connsiteY36" fmla="*/ 1486080 h 2436480"/>
                <a:gd name="connsiteX37" fmla="*/ 933083 w 5779933"/>
                <a:gd name="connsiteY37" fmla="*/ 1425600 h 2436480"/>
                <a:gd name="connsiteX38" fmla="*/ 950363 w 5779933"/>
                <a:gd name="connsiteY38" fmla="*/ 1373760 h 2436480"/>
                <a:gd name="connsiteX39" fmla="*/ 976282 w 5779933"/>
                <a:gd name="connsiteY39" fmla="*/ 1382400 h 2436480"/>
                <a:gd name="connsiteX40" fmla="*/ 993561 w 5779933"/>
                <a:gd name="connsiteY40" fmla="*/ 1434240 h 2436480"/>
                <a:gd name="connsiteX41" fmla="*/ 1010840 w 5779933"/>
                <a:gd name="connsiteY41" fmla="*/ 1503360 h 2436480"/>
                <a:gd name="connsiteX42" fmla="*/ 1123156 w 5779933"/>
                <a:gd name="connsiteY42" fmla="*/ 1494720 h 2436480"/>
                <a:gd name="connsiteX43" fmla="*/ 1131796 w 5779933"/>
                <a:gd name="connsiteY43" fmla="*/ 1330560 h 2436480"/>
                <a:gd name="connsiteX44" fmla="*/ 1149075 w 5779933"/>
                <a:gd name="connsiteY44" fmla="*/ 1296000 h 2436480"/>
                <a:gd name="connsiteX45" fmla="*/ 1166354 w 5779933"/>
                <a:gd name="connsiteY45" fmla="*/ 1244160 h 2436480"/>
                <a:gd name="connsiteX46" fmla="*/ 1174994 w 5779933"/>
                <a:gd name="connsiteY46" fmla="*/ 1218240 h 2436480"/>
                <a:gd name="connsiteX47" fmla="*/ 1200913 w 5779933"/>
                <a:gd name="connsiteY47" fmla="*/ 1166400 h 2436480"/>
                <a:gd name="connsiteX48" fmla="*/ 1209553 w 5779933"/>
                <a:gd name="connsiteY48" fmla="*/ 1114560 h 2436480"/>
                <a:gd name="connsiteX49" fmla="*/ 1226832 w 5779933"/>
                <a:gd name="connsiteY49" fmla="*/ 1054080 h 2436480"/>
                <a:gd name="connsiteX50" fmla="*/ 1235471 w 5779933"/>
                <a:gd name="connsiteY50" fmla="*/ 993600 h 2436480"/>
                <a:gd name="connsiteX51" fmla="*/ 1252751 w 5779933"/>
                <a:gd name="connsiteY51" fmla="*/ 941760 h 2436480"/>
                <a:gd name="connsiteX52" fmla="*/ 1330508 w 5779933"/>
                <a:gd name="connsiteY52" fmla="*/ 872640 h 2436480"/>
                <a:gd name="connsiteX53" fmla="*/ 1373706 w 5779933"/>
                <a:gd name="connsiteY53" fmla="*/ 812160 h 2436480"/>
                <a:gd name="connsiteX54" fmla="*/ 1399625 w 5779933"/>
                <a:gd name="connsiteY54" fmla="*/ 803520 h 2436480"/>
                <a:gd name="connsiteX55" fmla="*/ 1434184 w 5779933"/>
                <a:gd name="connsiteY55" fmla="*/ 786240 h 2436480"/>
                <a:gd name="connsiteX56" fmla="*/ 1503301 w 5779933"/>
                <a:gd name="connsiteY56" fmla="*/ 743040 h 2436480"/>
                <a:gd name="connsiteX57" fmla="*/ 1529220 w 5779933"/>
                <a:gd name="connsiteY57" fmla="*/ 734400 h 2436480"/>
                <a:gd name="connsiteX58" fmla="*/ 1555139 w 5779933"/>
                <a:gd name="connsiteY58" fmla="*/ 708480 h 2436480"/>
                <a:gd name="connsiteX59" fmla="*/ 1581058 w 5779933"/>
                <a:gd name="connsiteY59" fmla="*/ 691200 h 2436480"/>
                <a:gd name="connsiteX60" fmla="*/ 1589698 w 5779933"/>
                <a:gd name="connsiteY60" fmla="*/ 648000 h 2436480"/>
                <a:gd name="connsiteX61" fmla="*/ 1606977 w 5779933"/>
                <a:gd name="connsiteY61" fmla="*/ 622080 h 2436480"/>
                <a:gd name="connsiteX62" fmla="*/ 1632896 w 5779933"/>
                <a:gd name="connsiteY62" fmla="*/ 535680 h 2436480"/>
                <a:gd name="connsiteX63" fmla="*/ 1641536 w 5779933"/>
                <a:gd name="connsiteY63" fmla="*/ 423360 h 2436480"/>
                <a:gd name="connsiteX64" fmla="*/ 1658815 w 5779933"/>
                <a:gd name="connsiteY64" fmla="*/ 397440 h 2436480"/>
                <a:gd name="connsiteX65" fmla="*/ 1676094 w 5779933"/>
                <a:gd name="connsiteY65" fmla="*/ 362880 h 2436480"/>
                <a:gd name="connsiteX66" fmla="*/ 1693373 w 5779933"/>
                <a:gd name="connsiteY66" fmla="*/ 311040 h 2436480"/>
                <a:gd name="connsiteX67" fmla="*/ 1727932 w 5779933"/>
                <a:gd name="connsiteY67" fmla="*/ 259200 h 2436480"/>
                <a:gd name="connsiteX68" fmla="*/ 1745211 w 5779933"/>
                <a:gd name="connsiteY68" fmla="*/ 224640 h 2436480"/>
                <a:gd name="connsiteX69" fmla="*/ 1771130 w 5779933"/>
                <a:gd name="connsiteY69" fmla="*/ 216000 h 2436480"/>
                <a:gd name="connsiteX70" fmla="*/ 1797049 w 5779933"/>
                <a:gd name="connsiteY70" fmla="*/ 276480 h 2436480"/>
                <a:gd name="connsiteX71" fmla="*/ 1814329 w 5779933"/>
                <a:gd name="connsiteY71" fmla="*/ 328320 h 2436480"/>
                <a:gd name="connsiteX72" fmla="*/ 1822968 w 5779933"/>
                <a:gd name="connsiteY72" fmla="*/ 466560 h 2436480"/>
                <a:gd name="connsiteX73" fmla="*/ 1831608 w 5779933"/>
                <a:gd name="connsiteY73" fmla="*/ 518400 h 2436480"/>
                <a:gd name="connsiteX74" fmla="*/ 1840248 w 5779933"/>
                <a:gd name="connsiteY74" fmla="*/ 864000 h 2436480"/>
                <a:gd name="connsiteX75" fmla="*/ 1874806 w 5779933"/>
                <a:gd name="connsiteY75" fmla="*/ 898560 h 2436480"/>
                <a:gd name="connsiteX76" fmla="*/ 1900725 w 5779933"/>
                <a:gd name="connsiteY76" fmla="*/ 889920 h 2436480"/>
                <a:gd name="connsiteX77" fmla="*/ 1918005 w 5779933"/>
                <a:gd name="connsiteY77" fmla="*/ 838080 h 2436480"/>
                <a:gd name="connsiteX78" fmla="*/ 1935284 w 5779933"/>
                <a:gd name="connsiteY78" fmla="*/ 691200 h 2436480"/>
                <a:gd name="connsiteX79" fmla="*/ 1952563 w 5779933"/>
                <a:gd name="connsiteY79" fmla="*/ 665280 h 2436480"/>
                <a:gd name="connsiteX80" fmla="*/ 1969843 w 5779933"/>
                <a:gd name="connsiteY80" fmla="*/ 648000 h 2436480"/>
                <a:gd name="connsiteX81" fmla="*/ 1995762 w 5779933"/>
                <a:gd name="connsiteY81" fmla="*/ 803520 h 2436480"/>
                <a:gd name="connsiteX82" fmla="*/ 2047600 w 5779933"/>
                <a:gd name="connsiteY82" fmla="*/ 907200 h 2436480"/>
                <a:gd name="connsiteX83" fmla="*/ 2073519 w 5779933"/>
                <a:gd name="connsiteY83" fmla="*/ 984960 h 2436480"/>
                <a:gd name="connsiteX84" fmla="*/ 2082158 w 5779933"/>
                <a:gd name="connsiteY84" fmla="*/ 1010880 h 2436480"/>
                <a:gd name="connsiteX85" fmla="*/ 2090798 w 5779933"/>
                <a:gd name="connsiteY85" fmla="*/ 1036800 h 2436480"/>
                <a:gd name="connsiteX86" fmla="*/ 2099437 w 5779933"/>
                <a:gd name="connsiteY86" fmla="*/ 1088640 h 2436480"/>
                <a:gd name="connsiteX87" fmla="*/ 2116717 w 5779933"/>
                <a:gd name="connsiteY87" fmla="*/ 1434240 h 2436480"/>
                <a:gd name="connsiteX88" fmla="*/ 2125356 w 5779933"/>
                <a:gd name="connsiteY88" fmla="*/ 1460160 h 2436480"/>
                <a:gd name="connsiteX89" fmla="*/ 2142636 w 5779933"/>
                <a:gd name="connsiteY89" fmla="*/ 1537920 h 2436480"/>
                <a:gd name="connsiteX90" fmla="*/ 2151275 w 5779933"/>
                <a:gd name="connsiteY90" fmla="*/ 1572480 h 2436480"/>
                <a:gd name="connsiteX91" fmla="*/ 2168555 w 5779933"/>
                <a:gd name="connsiteY91" fmla="*/ 1589760 h 2436480"/>
                <a:gd name="connsiteX92" fmla="*/ 2203113 w 5779933"/>
                <a:gd name="connsiteY92" fmla="*/ 1641600 h 2436480"/>
                <a:gd name="connsiteX93" fmla="*/ 2220393 w 5779933"/>
                <a:gd name="connsiteY93" fmla="*/ 1667520 h 2436480"/>
                <a:gd name="connsiteX94" fmla="*/ 2246312 w 5779933"/>
                <a:gd name="connsiteY94" fmla="*/ 1710720 h 2436480"/>
                <a:gd name="connsiteX95" fmla="*/ 2263591 w 5779933"/>
                <a:gd name="connsiteY95" fmla="*/ 1771200 h 2436480"/>
                <a:gd name="connsiteX96" fmla="*/ 2298150 w 5779933"/>
                <a:gd name="connsiteY96" fmla="*/ 1823040 h 2436480"/>
                <a:gd name="connsiteX97" fmla="*/ 2306789 w 5779933"/>
                <a:gd name="connsiteY97" fmla="*/ 1848960 h 2436480"/>
                <a:gd name="connsiteX98" fmla="*/ 2384546 w 5779933"/>
                <a:gd name="connsiteY98" fmla="*/ 1848960 h 2436480"/>
                <a:gd name="connsiteX99" fmla="*/ 2401826 w 5779933"/>
                <a:gd name="connsiteY99" fmla="*/ 1831680 h 2436480"/>
                <a:gd name="connsiteX100" fmla="*/ 2410465 w 5779933"/>
                <a:gd name="connsiteY100" fmla="*/ 1797120 h 2436480"/>
                <a:gd name="connsiteX101" fmla="*/ 2419105 w 5779933"/>
                <a:gd name="connsiteY101" fmla="*/ 1771200 h 2436480"/>
                <a:gd name="connsiteX102" fmla="*/ 2427745 w 5779933"/>
                <a:gd name="connsiteY102" fmla="*/ 1702080 h 2436480"/>
                <a:gd name="connsiteX103" fmla="*/ 2453664 w 5779933"/>
                <a:gd name="connsiteY103" fmla="*/ 1676160 h 2436480"/>
                <a:gd name="connsiteX104" fmla="*/ 2470943 w 5779933"/>
                <a:gd name="connsiteY104" fmla="*/ 1650240 h 2436480"/>
                <a:gd name="connsiteX105" fmla="*/ 2479583 w 5779933"/>
                <a:gd name="connsiteY105" fmla="*/ 1624320 h 2436480"/>
                <a:gd name="connsiteX106" fmla="*/ 2514141 w 5779933"/>
                <a:gd name="connsiteY106" fmla="*/ 1598400 h 2436480"/>
                <a:gd name="connsiteX107" fmla="*/ 2531420 w 5779933"/>
                <a:gd name="connsiteY107" fmla="*/ 1572480 h 2436480"/>
                <a:gd name="connsiteX108" fmla="*/ 2557339 w 5779933"/>
                <a:gd name="connsiteY108" fmla="*/ 1581120 h 2436480"/>
                <a:gd name="connsiteX109" fmla="*/ 2583258 w 5779933"/>
                <a:gd name="connsiteY109" fmla="*/ 1676160 h 2436480"/>
                <a:gd name="connsiteX110" fmla="*/ 2626457 w 5779933"/>
                <a:gd name="connsiteY110" fmla="*/ 1710720 h 2436480"/>
                <a:gd name="connsiteX111" fmla="*/ 2669655 w 5779933"/>
                <a:gd name="connsiteY111" fmla="*/ 1702080 h 2436480"/>
                <a:gd name="connsiteX112" fmla="*/ 2678295 w 5779933"/>
                <a:gd name="connsiteY112" fmla="*/ 1658880 h 2436480"/>
                <a:gd name="connsiteX113" fmla="*/ 2686934 w 5779933"/>
                <a:gd name="connsiteY113" fmla="*/ 1624320 h 2436480"/>
                <a:gd name="connsiteX114" fmla="*/ 2695574 w 5779933"/>
                <a:gd name="connsiteY114" fmla="*/ 1512000 h 2436480"/>
                <a:gd name="connsiteX115" fmla="*/ 2712853 w 5779933"/>
                <a:gd name="connsiteY115" fmla="*/ 1477440 h 2436480"/>
                <a:gd name="connsiteX116" fmla="*/ 2730133 w 5779933"/>
                <a:gd name="connsiteY116" fmla="*/ 1416960 h 2436480"/>
                <a:gd name="connsiteX117" fmla="*/ 2764691 w 5779933"/>
                <a:gd name="connsiteY117" fmla="*/ 1330560 h 2436480"/>
                <a:gd name="connsiteX118" fmla="*/ 2781971 w 5779933"/>
                <a:gd name="connsiteY118" fmla="*/ 1278720 h 2436480"/>
                <a:gd name="connsiteX119" fmla="*/ 2807890 w 5779933"/>
                <a:gd name="connsiteY119" fmla="*/ 1209600 h 2436480"/>
                <a:gd name="connsiteX120" fmla="*/ 2833809 w 5779933"/>
                <a:gd name="connsiteY120" fmla="*/ 1192320 h 2436480"/>
                <a:gd name="connsiteX121" fmla="*/ 2842448 w 5779933"/>
                <a:gd name="connsiteY121" fmla="*/ 1226880 h 2436480"/>
                <a:gd name="connsiteX122" fmla="*/ 2877007 w 5779933"/>
                <a:gd name="connsiteY122" fmla="*/ 1425600 h 2436480"/>
                <a:gd name="connsiteX123" fmla="*/ 2902926 w 5779933"/>
                <a:gd name="connsiteY123" fmla="*/ 1434240 h 2436480"/>
                <a:gd name="connsiteX124" fmla="*/ 2928845 w 5779933"/>
                <a:gd name="connsiteY124" fmla="*/ 1425600 h 2436480"/>
                <a:gd name="connsiteX125" fmla="*/ 2937484 w 5779933"/>
                <a:gd name="connsiteY125" fmla="*/ 1391040 h 2436480"/>
                <a:gd name="connsiteX126" fmla="*/ 2946124 w 5779933"/>
                <a:gd name="connsiteY126" fmla="*/ 1321920 h 2436480"/>
                <a:gd name="connsiteX127" fmla="*/ 2963403 w 5779933"/>
                <a:gd name="connsiteY127" fmla="*/ 1261440 h 2436480"/>
                <a:gd name="connsiteX128" fmla="*/ 2972043 w 5779933"/>
                <a:gd name="connsiteY128" fmla="*/ 1200960 h 2436480"/>
                <a:gd name="connsiteX129" fmla="*/ 2989322 w 5779933"/>
                <a:gd name="connsiteY129" fmla="*/ 1140480 h 2436480"/>
                <a:gd name="connsiteX130" fmla="*/ 3006602 w 5779933"/>
                <a:gd name="connsiteY130" fmla="*/ 1036800 h 2436480"/>
                <a:gd name="connsiteX131" fmla="*/ 3015241 w 5779933"/>
                <a:gd name="connsiteY131" fmla="*/ 967680 h 2436480"/>
                <a:gd name="connsiteX132" fmla="*/ 3023881 w 5779933"/>
                <a:gd name="connsiteY132" fmla="*/ 941760 h 2436480"/>
                <a:gd name="connsiteX133" fmla="*/ 3032521 w 5779933"/>
                <a:gd name="connsiteY133" fmla="*/ 889920 h 2436480"/>
                <a:gd name="connsiteX134" fmla="*/ 3058440 w 5779933"/>
                <a:gd name="connsiteY134" fmla="*/ 846720 h 2436480"/>
                <a:gd name="connsiteX135" fmla="*/ 3084359 w 5779933"/>
                <a:gd name="connsiteY135" fmla="*/ 838080 h 2436480"/>
                <a:gd name="connsiteX136" fmla="*/ 3092998 w 5779933"/>
                <a:gd name="connsiteY136" fmla="*/ 864000 h 2436480"/>
                <a:gd name="connsiteX137" fmla="*/ 3110278 w 5779933"/>
                <a:gd name="connsiteY137" fmla="*/ 881280 h 2436480"/>
                <a:gd name="connsiteX138" fmla="*/ 3118917 w 5779933"/>
                <a:gd name="connsiteY138" fmla="*/ 1045440 h 2436480"/>
                <a:gd name="connsiteX139" fmla="*/ 3127557 w 5779933"/>
                <a:gd name="connsiteY139" fmla="*/ 1071360 h 2436480"/>
                <a:gd name="connsiteX140" fmla="*/ 3153476 w 5779933"/>
                <a:gd name="connsiteY140" fmla="*/ 1088640 h 2436480"/>
                <a:gd name="connsiteX141" fmla="*/ 3188035 w 5779933"/>
                <a:gd name="connsiteY141" fmla="*/ 1097280 h 2436480"/>
                <a:gd name="connsiteX142" fmla="*/ 3213954 w 5779933"/>
                <a:gd name="connsiteY142" fmla="*/ 1114560 h 2436480"/>
                <a:gd name="connsiteX143" fmla="*/ 3265792 w 5779933"/>
                <a:gd name="connsiteY143" fmla="*/ 1080000 h 2436480"/>
                <a:gd name="connsiteX144" fmla="*/ 3274431 w 5779933"/>
                <a:gd name="connsiteY144" fmla="*/ 1054080 h 2436480"/>
                <a:gd name="connsiteX145" fmla="*/ 3291711 w 5779933"/>
                <a:gd name="connsiteY145" fmla="*/ 820800 h 2436480"/>
                <a:gd name="connsiteX146" fmla="*/ 3283071 w 5779933"/>
                <a:gd name="connsiteY146" fmla="*/ 622080 h 2436480"/>
                <a:gd name="connsiteX147" fmla="*/ 3265792 w 5779933"/>
                <a:gd name="connsiteY147" fmla="*/ 587520 h 2436480"/>
                <a:gd name="connsiteX148" fmla="*/ 3257152 w 5779933"/>
                <a:gd name="connsiteY148" fmla="*/ 561600 h 2436480"/>
                <a:gd name="connsiteX149" fmla="*/ 3274431 w 5779933"/>
                <a:gd name="connsiteY149" fmla="*/ 380160 h 2436480"/>
                <a:gd name="connsiteX150" fmla="*/ 3308990 w 5779933"/>
                <a:gd name="connsiteY150" fmla="*/ 319680 h 2436480"/>
                <a:gd name="connsiteX151" fmla="*/ 3334909 w 5779933"/>
                <a:gd name="connsiteY151" fmla="*/ 311040 h 2436480"/>
                <a:gd name="connsiteX152" fmla="*/ 3404026 w 5779933"/>
                <a:gd name="connsiteY152" fmla="*/ 276480 h 2436480"/>
                <a:gd name="connsiteX153" fmla="*/ 3438585 w 5779933"/>
                <a:gd name="connsiteY153" fmla="*/ 328320 h 2436480"/>
                <a:gd name="connsiteX154" fmla="*/ 3473143 w 5779933"/>
                <a:gd name="connsiteY154" fmla="*/ 380160 h 2436480"/>
                <a:gd name="connsiteX155" fmla="*/ 3490423 w 5779933"/>
                <a:gd name="connsiteY155" fmla="*/ 414720 h 2436480"/>
                <a:gd name="connsiteX156" fmla="*/ 3507702 w 5779933"/>
                <a:gd name="connsiteY156" fmla="*/ 466560 h 2436480"/>
                <a:gd name="connsiteX157" fmla="*/ 3516342 w 5779933"/>
                <a:gd name="connsiteY157" fmla="*/ 561600 h 2436480"/>
                <a:gd name="connsiteX158" fmla="*/ 3533621 w 5779933"/>
                <a:gd name="connsiteY158" fmla="*/ 587520 h 2436480"/>
                <a:gd name="connsiteX159" fmla="*/ 3568180 w 5779933"/>
                <a:gd name="connsiteY159" fmla="*/ 656640 h 2436480"/>
                <a:gd name="connsiteX160" fmla="*/ 3585459 w 5779933"/>
                <a:gd name="connsiteY160" fmla="*/ 734400 h 2436480"/>
                <a:gd name="connsiteX161" fmla="*/ 3594099 w 5779933"/>
                <a:gd name="connsiteY161" fmla="*/ 760320 h 2436480"/>
                <a:gd name="connsiteX162" fmla="*/ 3628657 w 5779933"/>
                <a:gd name="connsiteY162" fmla="*/ 777600 h 2436480"/>
                <a:gd name="connsiteX163" fmla="*/ 3680495 w 5779933"/>
                <a:gd name="connsiteY163" fmla="*/ 794880 h 2436480"/>
                <a:gd name="connsiteX164" fmla="*/ 3723694 w 5779933"/>
                <a:gd name="connsiteY164" fmla="*/ 760320 h 2436480"/>
                <a:gd name="connsiteX165" fmla="*/ 3740973 w 5779933"/>
                <a:gd name="connsiteY165" fmla="*/ 708480 h 2436480"/>
                <a:gd name="connsiteX166" fmla="*/ 3775531 w 5779933"/>
                <a:gd name="connsiteY166" fmla="*/ 656640 h 2436480"/>
                <a:gd name="connsiteX167" fmla="*/ 3792811 w 5779933"/>
                <a:gd name="connsiteY167" fmla="*/ 604800 h 2436480"/>
                <a:gd name="connsiteX168" fmla="*/ 3801450 w 5779933"/>
                <a:gd name="connsiteY168" fmla="*/ 578880 h 2436480"/>
                <a:gd name="connsiteX169" fmla="*/ 3818730 w 5779933"/>
                <a:gd name="connsiteY169" fmla="*/ 561600 h 2436480"/>
                <a:gd name="connsiteX170" fmla="*/ 3844649 w 5779933"/>
                <a:gd name="connsiteY170" fmla="*/ 475200 h 2436480"/>
                <a:gd name="connsiteX171" fmla="*/ 3861928 w 5779933"/>
                <a:gd name="connsiteY171" fmla="*/ 440640 h 2436480"/>
                <a:gd name="connsiteX172" fmla="*/ 3870568 w 5779933"/>
                <a:gd name="connsiteY172" fmla="*/ 388800 h 2436480"/>
                <a:gd name="connsiteX173" fmla="*/ 3879207 w 5779933"/>
                <a:gd name="connsiteY173" fmla="*/ 362880 h 2436480"/>
                <a:gd name="connsiteX174" fmla="*/ 3896487 w 5779933"/>
                <a:gd name="connsiteY174" fmla="*/ 259200 h 2436480"/>
                <a:gd name="connsiteX175" fmla="*/ 3922406 w 5779933"/>
                <a:gd name="connsiteY175" fmla="*/ 190080 h 2436480"/>
                <a:gd name="connsiteX176" fmla="*/ 3939685 w 5779933"/>
                <a:gd name="connsiteY176" fmla="*/ 129600 h 2436480"/>
                <a:gd name="connsiteX177" fmla="*/ 3965604 w 5779933"/>
                <a:gd name="connsiteY177" fmla="*/ 43200 h 2436480"/>
                <a:gd name="connsiteX178" fmla="*/ 3982883 w 5779933"/>
                <a:gd name="connsiteY178" fmla="*/ 8640 h 2436480"/>
                <a:gd name="connsiteX179" fmla="*/ 4008802 w 5779933"/>
                <a:gd name="connsiteY179" fmla="*/ 0 h 2436480"/>
                <a:gd name="connsiteX180" fmla="*/ 4026082 w 5779933"/>
                <a:gd name="connsiteY180" fmla="*/ 164160 h 2436480"/>
                <a:gd name="connsiteX181" fmla="*/ 4034721 w 5779933"/>
                <a:gd name="connsiteY181" fmla="*/ 207360 h 2436480"/>
                <a:gd name="connsiteX182" fmla="*/ 4052001 w 5779933"/>
                <a:gd name="connsiteY182" fmla="*/ 267840 h 2436480"/>
                <a:gd name="connsiteX183" fmla="*/ 4069280 w 5779933"/>
                <a:gd name="connsiteY183" fmla="*/ 388800 h 2436480"/>
                <a:gd name="connsiteX184" fmla="*/ 4095199 w 5779933"/>
                <a:gd name="connsiteY184" fmla="*/ 509760 h 2436480"/>
                <a:gd name="connsiteX185" fmla="*/ 4112478 w 5779933"/>
                <a:gd name="connsiteY185" fmla="*/ 648000 h 2436480"/>
                <a:gd name="connsiteX186" fmla="*/ 4129758 w 5779933"/>
                <a:gd name="connsiteY186" fmla="*/ 864000 h 2436480"/>
                <a:gd name="connsiteX187" fmla="*/ 4138397 w 5779933"/>
                <a:gd name="connsiteY187" fmla="*/ 1296000 h 2436480"/>
                <a:gd name="connsiteX188" fmla="*/ 4155677 w 5779933"/>
                <a:gd name="connsiteY188" fmla="*/ 1313280 h 2436480"/>
                <a:gd name="connsiteX189" fmla="*/ 4198875 w 5779933"/>
                <a:gd name="connsiteY189" fmla="*/ 1321920 h 2436480"/>
                <a:gd name="connsiteX190" fmla="*/ 4233433 w 5779933"/>
                <a:gd name="connsiteY190" fmla="*/ 1313280 h 2436480"/>
                <a:gd name="connsiteX191" fmla="*/ 4267992 w 5779933"/>
                <a:gd name="connsiteY191" fmla="*/ 1244160 h 2436480"/>
                <a:gd name="connsiteX192" fmla="*/ 4311190 w 5779933"/>
                <a:gd name="connsiteY192" fmla="*/ 1183680 h 2436480"/>
                <a:gd name="connsiteX193" fmla="*/ 4337109 w 5779933"/>
                <a:gd name="connsiteY193" fmla="*/ 1175040 h 2436480"/>
                <a:gd name="connsiteX194" fmla="*/ 4354389 w 5779933"/>
                <a:gd name="connsiteY194" fmla="*/ 1261440 h 2436480"/>
                <a:gd name="connsiteX195" fmla="*/ 4363028 w 5779933"/>
                <a:gd name="connsiteY195" fmla="*/ 1296000 h 2436480"/>
                <a:gd name="connsiteX196" fmla="*/ 4371668 w 5779933"/>
                <a:gd name="connsiteY196" fmla="*/ 1468800 h 2436480"/>
                <a:gd name="connsiteX197" fmla="*/ 4388947 w 5779933"/>
                <a:gd name="connsiteY197" fmla="*/ 1598400 h 2436480"/>
                <a:gd name="connsiteX198" fmla="*/ 4397587 w 5779933"/>
                <a:gd name="connsiteY198" fmla="*/ 1650240 h 2436480"/>
                <a:gd name="connsiteX199" fmla="*/ 4414866 w 5779933"/>
                <a:gd name="connsiteY199" fmla="*/ 1736640 h 2436480"/>
                <a:gd name="connsiteX200" fmla="*/ 4440785 w 5779933"/>
                <a:gd name="connsiteY200" fmla="*/ 1728000 h 2436480"/>
                <a:gd name="connsiteX201" fmla="*/ 4466704 w 5779933"/>
                <a:gd name="connsiteY201" fmla="*/ 1650240 h 2436480"/>
                <a:gd name="connsiteX202" fmla="*/ 4475344 w 5779933"/>
                <a:gd name="connsiteY202" fmla="*/ 1494720 h 2436480"/>
                <a:gd name="connsiteX203" fmla="*/ 4492623 w 5779933"/>
                <a:gd name="connsiteY203" fmla="*/ 1451520 h 2436480"/>
                <a:gd name="connsiteX204" fmla="*/ 4509903 w 5779933"/>
                <a:gd name="connsiteY204" fmla="*/ 1365120 h 2436480"/>
                <a:gd name="connsiteX205" fmla="*/ 4518542 w 5779933"/>
                <a:gd name="connsiteY205" fmla="*/ 1321920 h 2436480"/>
                <a:gd name="connsiteX206" fmla="*/ 4535822 w 5779933"/>
                <a:gd name="connsiteY206" fmla="*/ 1175040 h 2436480"/>
                <a:gd name="connsiteX207" fmla="*/ 4544461 w 5779933"/>
                <a:gd name="connsiteY207" fmla="*/ 1131840 h 2436480"/>
                <a:gd name="connsiteX208" fmla="*/ 4553101 w 5779933"/>
                <a:gd name="connsiteY208" fmla="*/ 984960 h 2436480"/>
                <a:gd name="connsiteX209" fmla="*/ 4570380 w 5779933"/>
                <a:gd name="connsiteY209" fmla="*/ 933120 h 2436480"/>
                <a:gd name="connsiteX210" fmla="*/ 4579020 w 5779933"/>
                <a:gd name="connsiteY210" fmla="*/ 898560 h 2436480"/>
                <a:gd name="connsiteX211" fmla="*/ 4596299 w 5779933"/>
                <a:gd name="connsiteY211" fmla="*/ 864000 h 2436480"/>
                <a:gd name="connsiteX212" fmla="*/ 4604939 w 5779933"/>
                <a:gd name="connsiteY212" fmla="*/ 838080 h 2436480"/>
                <a:gd name="connsiteX213" fmla="*/ 4613578 w 5779933"/>
                <a:gd name="connsiteY213" fmla="*/ 872640 h 2436480"/>
                <a:gd name="connsiteX214" fmla="*/ 4604939 w 5779933"/>
                <a:gd name="connsiteY214" fmla="*/ 907200 h 2436480"/>
                <a:gd name="connsiteX215" fmla="*/ 4596299 w 5779933"/>
                <a:gd name="connsiteY215" fmla="*/ 950400 h 2436480"/>
                <a:gd name="connsiteX216" fmla="*/ 4604939 w 5779933"/>
                <a:gd name="connsiteY216" fmla="*/ 1149120 h 2436480"/>
                <a:gd name="connsiteX217" fmla="*/ 4622218 w 5779933"/>
                <a:gd name="connsiteY217" fmla="*/ 1235520 h 2436480"/>
                <a:gd name="connsiteX218" fmla="*/ 4630858 w 5779933"/>
                <a:gd name="connsiteY218" fmla="*/ 1261440 h 2436480"/>
                <a:gd name="connsiteX219" fmla="*/ 4639497 w 5779933"/>
                <a:gd name="connsiteY219" fmla="*/ 1296000 h 2436480"/>
                <a:gd name="connsiteX220" fmla="*/ 4648137 w 5779933"/>
                <a:gd name="connsiteY220" fmla="*/ 1339200 h 2436480"/>
                <a:gd name="connsiteX221" fmla="*/ 4674056 w 5779933"/>
                <a:gd name="connsiteY221" fmla="*/ 1391040 h 2436480"/>
                <a:gd name="connsiteX222" fmla="*/ 4682696 w 5779933"/>
                <a:gd name="connsiteY222" fmla="*/ 1451520 h 2436480"/>
                <a:gd name="connsiteX223" fmla="*/ 4699975 w 5779933"/>
                <a:gd name="connsiteY223" fmla="*/ 1572480 h 2436480"/>
                <a:gd name="connsiteX224" fmla="*/ 4717254 w 5779933"/>
                <a:gd name="connsiteY224" fmla="*/ 1814400 h 2436480"/>
                <a:gd name="connsiteX225" fmla="*/ 4734534 w 5779933"/>
                <a:gd name="connsiteY225" fmla="*/ 2280960 h 2436480"/>
                <a:gd name="connsiteX226" fmla="*/ 4743173 w 5779933"/>
                <a:gd name="connsiteY226" fmla="*/ 2306880 h 2436480"/>
                <a:gd name="connsiteX227" fmla="*/ 4760453 w 5779933"/>
                <a:gd name="connsiteY227" fmla="*/ 2341440 h 2436480"/>
                <a:gd name="connsiteX228" fmla="*/ 4777732 w 5779933"/>
                <a:gd name="connsiteY228" fmla="*/ 2315520 h 2436480"/>
                <a:gd name="connsiteX229" fmla="*/ 4786372 w 5779933"/>
                <a:gd name="connsiteY229" fmla="*/ 2280960 h 2436480"/>
                <a:gd name="connsiteX230" fmla="*/ 4795011 w 5779933"/>
                <a:gd name="connsiteY230" fmla="*/ 1935360 h 2436480"/>
                <a:gd name="connsiteX231" fmla="*/ 4803651 w 5779933"/>
                <a:gd name="connsiteY231" fmla="*/ 1624320 h 2436480"/>
                <a:gd name="connsiteX232" fmla="*/ 4812291 w 5779933"/>
                <a:gd name="connsiteY232" fmla="*/ 1382400 h 2436480"/>
                <a:gd name="connsiteX233" fmla="*/ 4829570 w 5779933"/>
                <a:gd name="connsiteY233" fmla="*/ 1313280 h 2436480"/>
                <a:gd name="connsiteX234" fmla="*/ 4846849 w 5779933"/>
                <a:gd name="connsiteY234" fmla="*/ 1226880 h 2436480"/>
                <a:gd name="connsiteX235" fmla="*/ 4855489 w 5779933"/>
                <a:gd name="connsiteY235" fmla="*/ 1200960 h 2436480"/>
                <a:gd name="connsiteX236" fmla="*/ 4864129 w 5779933"/>
                <a:gd name="connsiteY236" fmla="*/ 1166400 h 2436480"/>
                <a:gd name="connsiteX237" fmla="*/ 4872768 w 5779933"/>
                <a:gd name="connsiteY237" fmla="*/ 1140480 h 2436480"/>
                <a:gd name="connsiteX238" fmla="*/ 4890048 w 5779933"/>
                <a:gd name="connsiteY238" fmla="*/ 1071360 h 2436480"/>
                <a:gd name="connsiteX239" fmla="*/ 4898687 w 5779933"/>
                <a:gd name="connsiteY239" fmla="*/ 1045440 h 2436480"/>
                <a:gd name="connsiteX240" fmla="*/ 4907327 w 5779933"/>
                <a:gd name="connsiteY240" fmla="*/ 1010880 h 2436480"/>
                <a:gd name="connsiteX241" fmla="*/ 4933246 w 5779933"/>
                <a:gd name="connsiteY241" fmla="*/ 933120 h 2436480"/>
                <a:gd name="connsiteX242" fmla="*/ 4941886 w 5779933"/>
                <a:gd name="connsiteY242" fmla="*/ 898560 h 2436480"/>
                <a:gd name="connsiteX243" fmla="*/ 4959165 w 5779933"/>
                <a:gd name="connsiteY243" fmla="*/ 846720 h 2436480"/>
                <a:gd name="connsiteX244" fmla="*/ 4976444 w 5779933"/>
                <a:gd name="connsiteY244" fmla="*/ 786240 h 2436480"/>
                <a:gd name="connsiteX245" fmla="*/ 4993724 w 5779933"/>
                <a:gd name="connsiteY245" fmla="*/ 768960 h 2436480"/>
                <a:gd name="connsiteX246" fmla="*/ 5036922 w 5779933"/>
                <a:gd name="connsiteY246" fmla="*/ 699840 h 2436480"/>
                <a:gd name="connsiteX247" fmla="*/ 5062841 w 5779933"/>
                <a:gd name="connsiteY247" fmla="*/ 682560 h 2436480"/>
                <a:gd name="connsiteX248" fmla="*/ 5071480 w 5779933"/>
                <a:gd name="connsiteY248" fmla="*/ 717120 h 2436480"/>
                <a:gd name="connsiteX249" fmla="*/ 5054201 w 5779933"/>
                <a:gd name="connsiteY249" fmla="*/ 777600 h 2436480"/>
                <a:gd name="connsiteX250" fmla="*/ 5062841 w 5779933"/>
                <a:gd name="connsiteY250" fmla="*/ 881280 h 2436480"/>
                <a:gd name="connsiteX251" fmla="*/ 5097399 w 5779933"/>
                <a:gd name="connsiteY251" fmla="*/ 959040 h 2436480"/>
                <a:gd name="connsiteX252" fmla="*/ 5123318 w 5779933"/>
                <a:gd name="connsiteY252" fmla="*/ 1010880 h 2436480"/>
                <a:gd name="connsiteX253" fmla="*/ 5149237 w 5779933"/>
                <a:gd name="connsiteY253" fmla="*/ 1080000 h 2436480"/>
                <a:gd name="connsiteX254" fmla="*/ 5166517 w 5779933"/>
                <a:gd name="connsiteY254" fmla="*/ 1097280 h 2436480"/>
                <a:gd name="connsiteX255" fmla="*/ 5183796 w 5779933"/>
                <a:gd name="connsiteY255" fmla="*/ 1140480 h 2436480"/>
                <a:gd name="connsiteX256" fmla="*/ 5209715 w 5779933"/>
                <a:gd name="connsiteY256" fmla="*/ 1200960 h 2436480"/>
                <a:gd name="connsiteX257" fmla="*/ 5226994 w 5779933"/>
                <a:gd name="connsiteY257" fmla="*/ 1270080 h 2436480"/>
                <a:gd name="connsiteX258" fmla="*/ 5244274 w 5779933"/>
                <a:gd name="connsiteY258" fmla="*/ 1935360 h 2436480"/>
                <a:gd name="connsiteX259" fmla="*/ 5252913 w 5779933"/>
                <a:gd name="connsiteY259" fmla="*/ 2030400 h 2436480"/>
                <a:gd name="connsiteX260" fmla="*/ 5261553 w 5779933"/>
                <a:gd name="connsiteY260" fmla="*/ 2064960 h 2436480"/>
                <a:gd name="connsiteX261" fmla="*/ 5296112 w 5779933"/>
                <a:gd name="connsiteY261" fmla="*/ 2160000 h 2436480"/>
                <a:gd name="connsiteX262" fmla="*/ 5304751 w 5779933"/>
                <a:gd name="connsiteY262" fmla="*/ 2220480 h 2436480"/>
                <a:gd name="connsiteX263" fmla="*/ 5322031 w 5779933"/>
                <a:gd name="connsiteY263" fmla="*/ 2237760 h 2436480"/>
                <a:gd name="connsiteX264" fmla="*/ 5330670 w 5779933"/>
                <a:gd name="connsiteY264" fmla="*/ 2306880 h 2436480"/>
                <a:gd name="connsiteX265" fmla="*/ 5347950 w 5779933"/>
                <a:gd name="connsiteY265" fmla="*/ 2367360 h 2436480"/>
                <a:gd name="connsiteX266" fmla="*/ 5365229 w 5779933"/>
                <a:gd name="connsiteY266" fmla="*/ 2436480 h 2436480"/>
                <a:gd name="connsiteX267" fmla="*/ 5399788 w 5779933"/>
                <a:gd name="connsiteY267" fmla="*/ 2427840 h 2436480"/>
                <a:gd name="connsiteX268" fmla="*/ 5408427 w 5779933"/>
                <a:gd name="connsiteY268" fmla="*/ 2401920 h 2436480"/>
                <a:gd name="connsiteX269" fmla="*/ 5425707 w 5779933"/>
                <a:gd name="connsiteY269" fmla="*/ 2358720 h 2436480"/>
                <a:gd name="connsiteX270" fmla="*/ 5442986 w 5779933"/>
                <a:gd name="connsiteY270" fmla="*/ 2168640 h 2436480"/>
                <a:gd name="connsiteX271" fmla="*/ 5468905 w 5779933"/>
                <a:gd name="connsiteY271" fmla="*/ 2082240 h 2436480"/>
                <a:gd name="connsiteX272" fmla="*/ 5494824 w 5779933"/>
                <a:gd name="connsiteY272" fmla="*/ 1961280 h 2436480"/>
                <a:gd name="connsiteX273" fmla="*/ 5512103 w 5779933"/>
                <a:gd name="connsiteY273" fmla="*/ 1900800 h 2436480"/>
                <a:gd name="connsiteX274" fmla="*/ 5529382 w 5779933"/>
                <a:gd name="connsiteY274" fmla="*/ 1719360 h 2436480"/>
                <a:gd name="connsiteX275" fmla="*/ 5538022 w 5779933"/>
                <a:gd name="connsiteY275" fmla="*/ 1667520 h 2436480"/>
                <a:gd name="connsiteX276" fmla="*/ 5546662 w 5779933"/>
                <a:gd name="connsiteY276" fmla="*/ 1563840 h 2436480"/>
                <a:gd name="connsiteX277" fmla="*/ 5598500 w 5779933"/>
                <a:gd name="connsiteY277" fmla="*/ 1399680 h 2436480"/>
                <a:gd name="connsiteX278" fmla="*/ 5615779 w 5779933"/>
                <a:gd name="connsiteY278" fmla="*/ 1313280 h 2436480"/>
                <a:gd name="connsiteX279" fmla="*/ 5633058 w 5779933"/>
                <a:gd name="connsiteY279" fmla="*/ 1175040 h 2436480"/>
                <a:gd name="connsiteX280" fmla="*/ 5641698 w 5779933"/>
                <a:gd name="connsiteY280" fmla="*/ 959040 h 2436480"/>
                <a:gd name="connsiteX281" fmla="*/ 5658977 w 5779933"/>
                <a:gd name="connsiteY281" fmla="*/ 829440 h 2436480"/>
                <a:gd name="connsiteX282" fmla="*/ 5676257 w 5779933"/>
                <a:gd name="connsiteY282" fmla="*/ 682560 h 2436480"/>
                <a:gd name="connsiteX283" fmla="*/ 5693536 w 5779933"/>
                <a:gd name="connsiteY283" fmla="*/ 639360 h 2436480"/>
                <a:gd name="connsiteX284" fmla="*/ 5710815 w 5779933"/>
                <a:gd name="connsiteY284" fmla="*/ 570240 h 2436480"/>
                <a:gd name="connsiteX285" fmla="*/ 5728095 w 5779933"/>
                <a:gd name="connsiteY285" fmla="*/ 527040 h 2436480"/>
                <a:gd name="connsiteX286" fmla="*/ 5779933 w 5779933"/>
                <a:gd name="connsiteY286" fmla="*/ 501120 h 243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</a:cxnLst>
              <a:rect l="l" t="t" r="r" b="b"/>
              <a:pathLst>
                <a:path w="5779933" h="2436480">
                  <a:moveTo>
                    <a:pt x="0" y="1304640"/>
                  </a:moveTo>
                  <a:cubicBezTo>
                    <a:pt x="14399" y="1281600"/>
                    <a:pt x="29423" y="1258939"/>
                    <a:pt x="43198" y="1235520"/>
                  </a:cubicBezTo>
                  <a:cubicBezTo>
                    <a:pt x="58231" y="1209962"/>
                    <a:pt x="69950" y="1182432"/>
                    <a:pt x="86397" y="1157760"/>
                  </a:cubicBezTo>
                  <a:cubicBezTo>
                    <a:pt x="120114" y="1107182"/>
                    <a:pt x="153648" y="1079762"/>
                    <a:pt x="181433" y="1028160"/>
                  </a:cubicBezTo>
                  <a:cubicBezTo>
                    <a:pt x="191831" y="1008848"/>
                    <a:pt x="198276" y="987647"/>
                    <a:pt x="207352" y="967680"/>
                  </a:cubicBezTo>
                  <a:cubicBezTo>
                    <a:pt x="227210" y="923990"/>
                    <a:pt x="228430" y="935211"/>
                    <a:pt x="241911" y="881280"/>
                  </a:cubicBezTo>
                  <a:cubicBezTo>
                    <a:pt x="244680" y="870202"/>
                    <a:pt x="252991" y="833199"/>
                    <a:pt x="259190" y="820800"/>
                  </a:cubicBezTo>
                  <a:cubicBezTo>
                    <a:pt x="263834" y="811512"/>
                    <a:pt x="272252" y="804369"/>
                    <a:pt x="276469" y="794880"/>
                  </a:cubicBezTo>
                  <a:cubicBezTo>
                    <a:pt x="316165" y="705562"/>
                    <a:pt x="268699" y="776441"/>
                    <a:pt x="319668" y="708480"/>
                  </a:cubicBezTo>
                  <a:cubicBezTo>
                    <a:pt x="325428" y="691200"/>
                    <a:pt x="332529" y="674311"/>
                    <a:pt x="336947" y="656640"/>
                  </a:cubicBezTo>
                  <a:cubicBezTo>
                    <a:pt x="341329" y="639111"/>
                    <a:pt x="346792" y="613507"/>
                    <a:pt x="354226" y="596160"/>
                  </a:cubicBezTo>
                  <a:cubicBezTo>
                    <a:pt x="359299" y="584322"/>
                    <a:pt x="366433" y="573438"/>
                    <a:pt x="371506" y="561600"/>
                  </a:cubicBezTo>
                  <a:cubicBezTo>
                    <a:pt x="375093" y="553229"/>
                    <a:pt x="373705" y="542120"/>
                    <a:pt x="380145" y="535680"/>
                  </a:cubicBezTo>
                  <a:cubicBezTo>
                    <a:pt x="386584" y="529240"/>
                    <a:pt x="397424" y="529920"/>
                    <a:pt x="406064" y="527040"/>
                  </a:cubicBezTo>
                  <a:cubicBezTo>
                    <a:pt x="417584" y="532800"/>
                    <a:pt x="430566" y="536274"/>
                    <a:pt x="440623" y="544320"/>
                  </a:cubicBezTo>
                  <a:cubicBezTo>
                    <a:pt x="459705" y="559586"/>
                    <a:pt x="492461" y="596160"/>
                    <a:pt x="492461" y="596160"/>
                  </a:cubicBezTo>
                  <a:cubicBezTo>
                    <a:pt x="495341" y="645120"/>
                    <a:pt x="496450" y="694216"/>
                    <a:pt x="501100" y="743040"/>
                  </a:cubicBezTo>
                  <a:cubicBezTo>
                    <a:pt x="503206" y="765153"/>
                    <a:pt x="512690" y="782658"/>
                    <a:pt x="518380" y="803520"/>
                  </a:cubicBezTo>
                  <a:cubicBezTo>
                    <a:pt x="524629" y="826432"/>
                    <a:pt x="525039" y="851398"/>
                    <a:pt x="535659" y="872640"/>
                  </a:cubicBezTo>
                  <a:cubicBezTo>
                    <a:pt x="541419" y="884160"/>
                    <a:pt x="547865" y="895362"/>
                    <a:pt x="552938" y="907200"/>
                  </a:cubicBezTo>
                  <a:cubicBezTo>
                    <a:pt x="556525" y="915571"/>
                    <a:pt x="559076" y="924363"/>
                    <a:pt x="561578" y="933120"/>
                  </a:cubicBezTo>
                  <a:cubicBezTo>
                    <a:pt x="570290" y="963611"/>
                    <a:pt x="574428" y="987043"/>
                    <a:pt x="578857" y="1019520"/>
                  </a:cubicBezTo>
                  <a:cubicBezTo>
                    <a:pt x="608454" y="1236570"/>
                    <a:pt x="586572" y="1078001"/>
                    <a:pt x="604776" y="1287360"/>
                  </a:cubicBezTo>
                  <a:cubicBezTo>
                    <a:pt x="609325" y="1339673"/>
                    <a:pt x="615936" y="1365958"/>
                    <a:pt x="622056" y="1416960"/>
                  </a:cubicBezTo>
                  <a:cubicBezTo>
                    <a:pt x="643507" y="1595725"/>
                    <a:pt x="626033" y="1519273"/>
                    <a:pt x="647975" y="1607040"/>
                  </a:cubicBezTo>
                  <a:cubicBezTo>
                    <a:pt x="650268" y="1629973"/>
                    <a:pt x="656740" y="1736828"/>
                    <a:pt x="673894" y="1762560"/>
                  </a:cubicBezTo>
                  <a:lnTo>
                    <a:pt x="691173" y="1788480"/>
                  </a:lnTo>
                  <a:cubicBezTo>
                    <a:pt x="694053" y="1802880"/>
                    <a:pt x="696252" y="1817433"/>
                    <a:pt x="699813" y="1831680"/>
                  </a:cubicBezTo>
                  <a:cubicBezTo>
                    <a:pt x="702022" y="1840515"/>
                    <a:pt x="701041" y="1852306"/>
                    <a:pt x="708452" y="1857600"/>
                  </a:cubicBezTo>
                  <a:cubicBezTo>
                    <a:pt x="723273" y="1868187"/>
                    <a:pt x="760290" y="1874880"/>
                    <a:pt x="760290" y="1874880"/>
                  </a:cubicBezTo>
                  <a:cubicBezTo>
                    <a:pt x="763170" y="1866240"/>
                    <a:pt x="764412" y="1856867"/>
                    <a:pt x="768930" y="1848960"/>
                  </a:cubicBezTo>
                  <a:cubicBezTo>
                    <a:pt x="810775" y="1775730"/>
                    <a:pt x="783679" y="1847910"/>
                    <a:pt x="803489" y="1788480"/>
                  </a:cubicBezTo>
                  <a:cubicBezTo>
                    <a:pt x="809249" y="1748160"/>
                    <a:pt x="796331" y="1700104"/>
                    <a:pt x="820768" y="1667520"/>
                  </a:cubicBezTo>
                  <a:cubicBezTo>
                    <a:pt x="829408" y="1656000"/>
                    <a:pt x="839055" y="1645171"/>
                    <a:pt x="846687" y="1632960"/>
                  </a:cubicBezTo>
                  <a:cubicBezTo>
                    <a:pt x="891627" y="1561052"/>
                    <a:pt x="843213" y="1631268"/>
                    <a:pt x="872606" y="1572480"/>
                  </a:cubicBezTo>
                  <a:cubicBezTo>
                    <a:pt x="877250" y="1563192"/>
                    <a:pt x="884125" y="1555200"/>
                    <a:pt x="889885" y="1546560"/>
                  </a:cubicBezTo>
                  <a:cubicBezTo>
                    <a:pt x="907867" y="1474634"/>
                    <a:pt x="885972" y="1545746"/>
                    <a:pt x="915804" y="1486080"/>
                  </a:cubicBezTo>
                  <a:cubicBezTo>
                    <a:pt x="923066" y="1471556"/>
                    <a:pt x="928928" y="1439449"/>
                    <a:pt x="933083" y="1425600"/>
                  </a:cubicBezTo>
                  <a:cubicBezTo>
                    <a:pt x="938317" y="1408153"/>
                    <a:pt x="950363" y="1373760"/>
                    <a:pt x="950363" y="1373760"/>
                  </a:cubicBezTo>
                  <a:cubicBezTo>
                    <a:pt x="959003" y="1376640"/>
                    <a:pt x="970989" y="1374989"/>
                    <a:pt x="976282" y="1382400"/>
                  </a:cubicBezTo>
                  <a:cubicBezTo>
                    <a:pt x="986869" y="1397222"/>
                    <a:pt x="989989" y="1416379"/>
                    <a:pt x="993561" y="1434240"/>
                  </a:cubicBezTo>
                  <a:cubicBezTo>
                    <a:pt x="1003987" y="1486370"/>
                    <a:pt x="997558" y="1463508"/>
                    <a:pt x="1010840" y="1503360"/>
                  </a:cubicBezTo>
                  <a:cubicBezTo>
                    <a:pt x="1048279" y="1500480"/>
                    <a:pt x="1101623" y="1525482"/>
                    <a:pt x="1123156" y="1494720"/>
                  </a:cubicBezTo>
                  <a:cubicBezTo>
                    <a:pt x="1154579" y="1449829"/>
                    <a:pt x="1124709" y="1384896"/>
                    <a:pt x="1131796" y="1330560"/>
                  </a:cubicBezTo>
                  <a:cubicBezTo>
                    <a:pt x="1133462" y="1317789"/>
                    <a:pt x="1144292" y="1307959"/>
                    <a:pt x="1149075" y="1296000"/>
                  </a:cubicBezTo>
                  <a:cubicBezTo>
                    <a:pt x="1155839" y="1279088"/>
                    <a:pt x="1160594" y="1261440"/>
                    <a:pt x="1166354" y="1244160"/>
                  </a:cubicBezTo>
                  <a:cubicBezTo>
                    <a:pt x="1169234" y="1235520"/>
                    <a:pt x="1169942" y="1225818"/>
                    <a:pt x="1174994" y="1218240"/>
                  </a:cubicBezTo>
                  <a:cubicBezTo>
                    <a:pt x="1190527" y="1194939"/>
                    <a:pt x="1194951" y="1193227"/>
                    <a:pt x="1200913" y="1166400"/>
                  </a:cubicBezTo>
                  <a:cubicBezTo>
                    <a:pt x="1204713" y="1149299"/>
                    <a:pt x="1205753" y="1131661"/>
                    <a:pt x="1209553" y="1114560"/>
                  </a:cubicBezTo>
                  <a:cubicBezTo>
                    <a:pt x="1228052" y="1031309"/>
                    <a:pt x="1208022" y="1157539"/>
                    <a:pt x="1226832" y="1054080"/>
                  </a:cubicBezTo>
                  <a:cubicBezTo>
                    <a:pt x="1230475" y="1034044"/>
                    <a:pt x="1230892" y="1013443"/>
                    <a:pt x="1235471" y="993600"/>
                  </a:cubicBezTo>
                  <a:cubicBezTo>
                    <a:pt x="1239567" y="975852"/>
                    <a:pt x="1239871" y="954640"/>
                    <a:pt x="1252751" y="941760"/>
                  </a:cubicBezTo>
                  <a:cubicBezTo>
                    <a:pt x="1311931" y="882577"/>
                    <a:pt x="1284256" y="903476"/>
                    <a:pt x="1330508" y="872640"/>
                  </a:cubicBezTo>
                  <a:cubicBezTo>
                    <a:pt x="1344021" y="845612"/>
                    <a:pt x="1347436" y="829674"/>
                    <a:pt x="1373706" y="812160"/>
                  </a:cubicBezTo>
                  <a:cubicBezTo>
                    <a:pt x="1381283" y="807108"/>
                    <a:pt x="1391254" y="807108"/>
                    <a:pt x="1399625" y="803520"/>
                  </a:cubicBezTo>
                  <a:cubicBezTo>
                    <a:pt x="1411463" y="798446"/>
                    <a:pt x="1422664" y="792000"/>
                    <a:pt x="1434184" y="786240"/>
                  </a:cubicBezTo>
                  <a:cubicBezTo>
                    <a:pt x="1461566" y="745165"/>
                    <a:pt x="1441612" y="763604"/>
                    <a:pt x="1503301" y="743040"/>
                  </a:cubicBezTo>
                  <a:lnTo>
                    <a:pt x="1529220" y="734400"/>
                  </a:lnTo>
                  <a:cubicBezTo>
                    <a:pt x="1537860" y="725760"/>
                    <a:pt x="1545753" y="716302"/>
                    <a:pt x="1555139" y="708480"/>
                  </a:cubicBezTo>
                  <a:cubicBezTo>
                    <a:pt x="1563116" y="701832"/>
                    <a:pt x="1575906" y="700216"/>
                    <a:pt x="1581058" y="691200"/>
                  </a:cubicBezTo>
                  <a:cubicBezTo>
                    <a:pt x="1588344" y="678450"/>
                    <a:pt x="1584542" y="661750"/>
                    <a:pt x="1589698" y="648000"/>
                  </a:cubicBezTo>
                  <a:cubicBezTo>
                    <a:pt x="1593344" y="638277"/>
                    <a:pt x="1602760" y="631569"/>
                    <a:pt x="1606977" y="622080"/>
                  </a:cubicBezTo>
                  <a:cubicBezTo>
                    <a:pt x="1618995" y="595038"/>
                    <a:pt x="1625716" y="564401"/>
                    <a:pt x="1632896" y="535680"/>
                  </a:cubicBezTo>
                  <a:cubicBezTo>
                    <a:pt x="1635776" y="498240"/>
                    <a:pt x="1634616" y="460267"/>
                    <a:pt x="1641536" y="423360"/>
                  </a:cubicBezTo>
                  <a:cubicBezTo>
                    <a:pt x="1643450" y="413154"/>
                    <a:pt x="1653663" y="406456"/>
                    <a:pt x="1658815" y="397440"/>
                  </a:cubicBezTo>
                  <a:cubicBezTo>
                    <a:pt x="1665205" y="386257"/>
                    <a:pt x="1671311" y="374839"/>
                    <a:pt x="1676094" y="362880"/>
                  </a:cubicBezTo>
                  <a:cubicBezTo>
                    <a:pt x="1682858" y="345968"/>
                    <a:pt x="1683270" y="326196"/>
                    <a:pt x="1693373" y="311040"/>
                  </a:cubicBezTo>
                  <a:cubicBezTo>
                    <a:pt x="1704893" y="293760"/>
                    <a:pt x="1718645" y="277775"/>
                    <a:pt x="1727932" y="259200"/>
                  </a:cubicBezTo>
                  <a:cubicBezTo>
                    <a:pt x="1733692" y="247680"/>
                    <a:pt x="1736104" y="233747"/>
                    <a:pt x="1745211" y="224640"/>
                  </a:cubicBezTo>
                  <a:cubicBezTo>
                    <a:pt x="1751651" y="218200"/>
                    <a:pt x="1762490" y="218880"/>
                    <a:pt x="1771130" y="216000"/>
                  </a:cubicBezTo>
                  <a:cubicBezTo>
                    <a:pt x="1801634" y="246504"/>
                    <a:pt x="1781693" y="220173"/>
                    <a:pt x="1797049" y="276480"/>
                  </a:cubicBezTo>
                  <a:cubicBezTo>
                    <a:pt x="1801841" y="294053"/>
                    <a:pt x="1814329" y="328320"/>
                    <a:pt x="1814329" y="328320"/>
                  </a:cubicBezTo>
                  <a:cubicBezTo>
                    <a:pt x="1817209" y="374400"/>
                    <a:pt x="1818788" y="420580"/>
                    <a:pt x="1822968" y="466560"/>
                  </a:cubicBezTo>
                  <a:cubicBezTo>
                    <a:pt x="1824554" y="484006"/>
                    <a:pt x="1830847" y="500898"/>
                    <a:pt x="1831608" y="518400"/>
                  </a:cubicBezTo>
                  <a:cubicBezTo>
                    <a:pt x="1836614" y="633527"/>
                    <a:pt x="1834894" y="748888"/>
                    <a:pt x="1840248" y="864000"/>
                  </a:cubicBezTo>
                  <a:cubicBezTo>
                    <a:pt x="1841699" y="895204"/>
                    <a:pt x="1850314" y="890396"/>
                    <a:pt x="1874806" y="898560"/>
                  </a:cubicBezTo>
                  <a:cubicBezTo>
                    <a:pt x="1883446" y="895680"/>
                    <a:pt x="1895432" y="897331"/>
                    <a:pt x="1900725" y="889920"/>
                  </a:cubicBezTo>
                  <a:cubicBezTo>
                    <a:pt x="1911312" y="875098"/>
                    <a:pt x="1918005" y="838080"/>
                    <a:pt x="1918005" y="838080"/>
                  </a:cubicBezTo>
                  <a:cubicBezTo>
                    <a:pt x="1919371" y="818957"/>
                    <a:pt x="1915646" y="730477"/>
                    <a:pt x="1935284" y="691200"/>
                  </a:cubicBezTo>
                  <a:cubicBezTo>
                    <a:pt x="1939928" y="681912"/>
                    <a:pt x="1946076" y="673388"/>
                    <a:pt x="1952563" y="665280"/>
                  </a:cubicBezTo>
                  <a:cubicBezTo>
                    <a:pt x="1957652" y="658919"/>
                    <a:pt x="1964083" y="653760"/>
                    <a:pt x="1969843" y="648000"/>
                  </a:cubicBezTo>
                  <a:cubicBezTo>
                    <a:pt x="2017531" y="719536"/>
                    <a:pt x="1959774" y="623571"/>
                    <a:pt x="1995762" y="803520"/>
                  </a:cubicBezTo>
                  <a:cubicBezTo>
                    <a:pt x="2009856" y="873994"/>
                    <a:pt x="2014555" y="874155"/>
                    <a:pt x="2047600" y="907200"/>
                  </a:cubicBezTo>
                  <a:lnTo>
                    <a:pt x="2073519" y="984960"/>
                  </a:lnTo>
                  <a:lnTo>
                    <a:pt x="2082158" y="1010880"/>
                  </a:lnTo>
                  <a:lnTo>
                    <a:pt x="2090798" y="1036800"/>
                  </a:lnTo>
                  <a:cubicBezTo>
                    <a:pt x="2093678" y="1054080"/>
                    <a:pt x="2098540" y="1071145"/>
                    <a:pt x="2099437" y="1088640"/>
                  </a:cubicBezTo>
                  <a:cubicBezTo>
                    <a:pt x="2103090" y="1159874"/>
                    <a:pt x="2095830" y="1329801"/>
                    <a:pt x="2116717" y="1434240"/>
                  </a:cubicBezTo>
                  <a:cubicBezTo>
                    <a:pt x="2118503" y="1443170"/>
                    <a:pt x="2123380" y="1451270"/>
                    <a:pt x="2125356" y="1460160"/>
                  </a:cubicBezTo>
                  <a:cubicBezTo>
                    <a:pt x="2164338" y="1635589"/>
                    <a:pt x="2113461" y="1435800"/>
                    <a:pt x="2142636" y="1537920"/>
                  </a:cubicBezTo>
                  <a:cubicBezTo>
                    <a:pt x="2145898" y="1549338"/>
                    <a:pt x="2145965" y="1561859"/>
                    <a:pt x="2151275" y="1572480"/>
                  </a:cubicBezTo>
                  <a:cubicBezTo>
                    <a:pt x="2154918" y="1579766"/>
                    <a:pt x="2163668" y="1583243"/>
                    <a:pt x="2168555" y="1589760"/>
                  </a:cubicBezTo>
                  <a:cubicBezTo>
                    <a:pt x="2181015" y="1606374"/>
                    <a:pt x="2191594" y="1624320"/>
                    <a:pt x="2203113" y="1641600"/>
                  </a:cubicBezTo>
                  <a:lnTo>
                    <a:pt x="2220393" y="1667520"/>
                  </a:lnTo>
                  <a:cubicBezTo>
                    <a:pt x="2244866" y="1740947"/>
                    <a:pt x="2210734" y="1651420"/>
                    <a:pt x="2246312" y="1710720"/>
                  </a:cubicBezTo>
                  <a:cubicBezTo>
                    <a:pt x="2259043" y="1731939"/>
                    <a:pt x="2252303" y="1748623"/>
                    <a:pt x="2263591" y="1771200"/>
                  </a:cubicBezTo>
                  <a:cubicBezTo>
                    <a:pt x="2272878" y="1789775"/>
                    <a:pt x="2298150" y="1823040"/>
                    <a:pt x="2298150" y="1823040"/>
                  </a:cubicBezTo>
                  <a:cubicBezTo>
                    <a:pt x="2301030" y="1831680"/>
                    <a:pt x="2300349" y="1842520"/>
                    <a:pt x="2306789" y="1848960"/>
                  </a:cubicBezTo>
                  <a:cubicBezTo>
                    <a:pt x="2325019" y="1867191"/>
                    <a:pt x="2370481" y="1851304"/>
                    <a:pt x="2384546" y="1848960"/>
                  </a:cubicBezTo>
                  <a:cubicBezTo>
                    <a:pt x="2390306" y="1843200"/>
                    <a:pt x="2398183" y="1838966"/>
                    <a:pt x="2401826" y="1831680"/>
                  </a:cubicBezTo>
                  <a:cubicBezTo>
                    <a:pt x="2407136" y="1821059"/>
                    <a:pt x="2407203" y="1808538"/>
                    <a:pt x="2410465" y="1797120"/>
                  </a:cubicBezTo>
                  <a:cubicBezTo>
                    <a:pt x="2412967" y="1788363"/>
                    <a:pt x="2416225" y="1779840"/>
                    <a:pt x="2419105" y="1771200"/>
                  </a:cubicBezTo>
                  <a:cubicBezTo>
                    <a:pt x="2421985" y="1748160"/>
                    <a:pt x="2419810" y="1723901"/>
                    <a:pt x="2427745" y="1702080"/>
                  </a:cubicBezTo>
                  <a:cubicBezTo>
                    <a:pt x="2431921" y="1690597"/>
                    <a:pt x="2445842" y="1685547"/>
                    <a:pt x="2453664" y="1676160"/>
                  </a:cubicBezTo>
                  <a:cubicBezTo>
                    <a:pt x="2460311" y="1668183"/>
                    <a:pt x="2466299" y="1659528"/>
                    <a:pt x="2470943" y="1650240"/>
                  </a:cubicBezTo>
                  <a:cubicBezTo>
                    <a:pt x="2475016" y="1642094"/>
                    <a:pt x="2473753" y="1631317"/>
                    <a:pt x="2479583" y="1624320"/>
                  </a:cubicBezTo>
                  <a:cubicBezTo>
                    <a:pt x="2488801" y="1613258"/>
                    <a:pt x="2503959" y="1608582"/>
                    <a:pt x="2514141" y="1598400"/>
                  </a:cubicBezTo>
                  <a:cubicBezTo>
                    <a:pt x="2521483" y="1591057"/>
                    <a:pt x="2525660" y="1581120"/>
                    <a:pt x="2531420" y="1572480"/>
                  </a:cubicBezTo>
                  <a:cubicBezTo>
                    <a:pt x="2540060" y="1575360"/>
                    <a:pt x="2552287" y="1573542"/>
                    <a:pt x="2557339" y="1581120"/>
                  </a:cubicBezTo>
                  <a:cubicBezTo>
                    <a:pt x="2584329" y="1621607"/>
                    <a:pt x="2543006" y="1635908"/>
                    <a:pt x="2583258" y="1676160"/>
                  </a:cubicBezTo>
                  <a:cubicBezTo>
                    <a:pt x="2607880" y="1700782"/>
                    <a:pt x="2593760" y="1688921"/>
                    <a:pt x="2626457" y="1710720"/>
                  </a:cubicBezTo>
                  <a:cubicBezTo>
                    <a:pt x="2640856" y="1707840"/>
                    <a:pt x="2659272" y="1712464"/>
                    <a:pt x="2669655" y="1702080"/>
                  </a:cubicBezTo>
                  <a:cubicBezTo>
                    <a:pt x="2680039" y="1691696"/>
                    <a:pt x="2675110" y="1673216"/>
                    <a:pt x="2678295" y="1658880"/>
                  </a:cubicBezTo>
                  <a:cubicBezTo>
                    <a:pt x="2680871" y="1647288"/>
                    <a:pt x="2684054" y="1635840"/>
                    <a:pt x="2686934" y="1624320"/>
                  </a:cubicBezTo>
                  <a:cubicBezTo>
                    <a:pt x="2689814" y="1586880"/>
                    <a:pt x="2689048" y="1548979"/>
                    <a:pt x="2695574" y="1512000"/>
                  </a:cubicBezTo>
                  <a:cubicBezTo>
                    <a:pt x="2697812" y="1499316"/>
                    <a:pt x="2708452" y="1489544"/>
                    <a:pt x="2712853" y="1477440"/>
                  </a:cubicBezTo>
                  <a:cubicBezTo>
                    <a:pt x="2720018" y="1457736"/>
                    <a:pt x="2723155" y="1436731"/>
                    <a:pt x="2730133" y="1416960"/>
                  </a:cubicBezTo>
                  <a:cubicBezTo>
                    <a:pt x="2740456" y="1387710"/>
                    <a:pt x="2754882" y="1359987"/>
                    <a:pt x="2764691" y="1330560"/>
                  </a:cubicBezTo>
                  <a:cubicBezTo>
                    <a:pt x="2770451" y="1313280"/>
                    <a:pt x="2777554" y="1296391"/>
                    <a:pt x="2781971" y="1278720"/>
                  </a:cubicBezTo>
                  <a:cubicBezTo>
                    <a:pt x="2787784" y="1255465"/>
                    <a:pt x="2791753" y="1228965"/>
                    <a:pt x="2807890" y="1209600"/>
                  </a:cubicBezTo>
                  <a:cubicBezTo>
                    <a:pt x="2814537" y="1201623"/>
                    <a:pt x="2825169" y="1198080"/>
                    <a:pt x="2833809" y="1192320"/>
                  </a:cubicBezTo>
                  <a:cubicBezTo>
                    <a:pt x="2836689" y="1203840"/>
                    <a:pt x="2841462" y="1215047"/>
                    <a:pt x="2842448" y="1226880"/>
                  </a:cubicBezTo>
                  <a:cubicBezTo>
                    <a:pt x="2848968" y="1305119"/>
                    <a:pt x="2810887" y="1381518"/>
                    <a:pt x="2877007" y="1425600"/>
                  </a:cubicBezTo>
                  <a:cubicBezTo>
                    <a:pt x="2884584" y="1430652"/>
                    <a:pt x="2894286" y="1431360"/>
                    <a:pt x="2902926" y="1434240"/>
                  </a:cubicBezTo>
                  <a:cubicBezTo>
                    <a:pt x="2911566" y="1431360"/>
                    <a:pt x="2923156" y="1432712"/>
                    <a:pt x="2928845" y="1425600"/>
                  </a:cubicBezTo>
                  <a:cubicBezTo>
                    <a:pt x="2936263" y="1416327"/>
                    <a:pt x="2935532" y="1402753"/>
                    <a:pt x="2937484" y="1391040"/>
                  </a:cubicBezTo>
                  <a:cubicBezTo>
                    <a:pt x="2941301" y="1368137"/>
                    <a:pt x="2941570" y="1344688"/>
                    <a:pt x="2946124" y="1321920"/>
                  </a:cubicBezTo>
                  <a:cubicBezTo>
                    <a:pt x="2950236" y="1301361"/>
                    <a:pt x="2959010" y="1281941"/>
                    <a:pt x="2963403" y="1261440"/>
                  </a:cubicBezTo>
                  <a:cubicBezTo>
                    <a:pt x="2967670" y="1241527"/>
                    <a:pt x="2968049" y="1220929"/>
                    <a:pt x="2972043" y="1200960"/>
                  </a:cubicBezTo>
                  <a:cubicBezTo>
                    <a:pt x="2992587" y="1098242"/>
                    <a:pt x="2967850" y="1269320"/>
                    <a:pt x="2989322" y="1140480"/>
                  </a:cubicBezTo>
                  <a:cubicBezTo>
                    <a:pt x="3009544" y="1019140"/>
                    <a:pt x="2987160" y="1114566"/>
                    <a:pt x="3006602" y="1036800"/>
                  </a:cubicBezTo>
                  <a:cubicBezTo>
                    <a:pt x="3009482" y="1013760"/>
                    <a:pt x="3011088" y="990525"/>
                    <a:pt x="3015241" y="967680"/>
                  </a:cubicBezTo>
                  <a:cubicBezTo>
                    <a:pt x="3016870" y="958720"/>
                    <a:pt x="3021905" y="950650"/>
                    <a:pt x="3023881" y="941760"/>
                  </a:cubicBezTo>
                  <a:cubicBezTo>
                    <a:pt x="3027681" y="924659"/>
                    <a:pt x="3028721" y="907021"/>
                    <a:pt x="3032521" y="889920"/>
                  </a:cubicBezTo>
                  <a:cubicBezTo>
                    <a:pt x="3036703" y="871099"/>
                    <a:pt x="3041010" y="857178"/>
                    <a:pt x="3058440" y="846720"/>
                  </a:cubicBezTo>
                  <a:cubicBezTo>
                    <a:pt x="3066249" y="842034"/>
                    <a:pt x="3075719" y="840960"/>
                    <a:pt x="3084359" y="838080"/>
                  </a:cubicBezTo>
                  <a:cubicBezTo>
                    <a:pt x="3087239" y="846720"/>
                    <a:pt x="3088312" y="856191"/>
                    <a:pt x="3092998" y="864000"/>
                  </a:cubicBezTo>
                  <a:cubicBezTo>
                    <a:pt x="3097189" y="870985"/>
                    <a:pt x="3109126" y="873216"/>
                    <a:pt x="3110278" y="881280"/>
                  </a:cubicBezTo>
                  <a:cubicBezTo>
                    <a:pt x="3118027" y="935525"/>
                    <a:pt x="3113956" y="990869"/>
                    <a:pt x="3118917" y="1045440"/>
                  </a:cubicBezTo>
                  <a:cubicBezTo>
                    <a:pt x="3119741" y="1054510"/>
                    <a:pt x="3121868" y="1064248"/>
                    <a:pt x="3127557" y="1071360"/>
                  </a:cubicBezTo>
                  <a:cubicBezTo>
                    <a:pt x="3134044" y="1079468"/>
                    <a:pt x="3143932" y="1084550"/>
                    <a:pt x="3153476" y="1088640"/>
                  </a:cubicBezTo>
                  <a:cubicBezTo>
                    <a:pt x="3164390" y="1093318"/>
                    <a:pt x="3176515" y="1094400"/>
                    <a:pt x="3188035" y="1097280"/>
                  </a:cubicBezTo>
                  <a:cubicBezTo>
                    <a:pt x="3196675" y="1103040"/>
                    <a:pt x="3203675" y="1113091"/>
                    <a:pt x="3213954" y="1114560"/>
                  </a:cubicBezTo>
                  <a:cubicBezTo>
                    <a:pt x="3247913" y="1119411"/>
                    <a:pt x="3251260" y="1101799"/>
                    <a:pt x="3265792" y="1080000"/>
                  </a:cubicBezTo>
                  <a:cubicBezTo>
                    <a:pt x="3268672" y="1071360"/>
                    <a:pt x="3272455" y="1062970"/>
                    <a:pt x="3274431" y="1054080"/>
                  </a:cubicBezTo>
                  <a:cubicBezTo>
                    <a:pt x="3291335" y="978008"/>
                    <a:pt x="3288079" y="897067"/>
                    <a:pt x="3291711" y="820800"/>
                  </a:cubicBezTo>
                  <a:cubicBezTo>
                    <a:pt x="3288831" y="754560"/>
                    <a:pt x="3290393" y="687977"/>
                    <a:pt x="3283071" y="622080"/>
                  </a:cubicBezTo>
                  <a:cubicBezTo>
                    <a:pt x="3281649" y="609279"/>
                    <a:pt x="3270865" y="599358"/>
                    <a:pt x="3265792" y="587520"/>
                  </a:cubicBezTo>
                  <a:cubicBezTo>
                    <a:pt x="3262205" y="579149"/>
                    <a:pt x="3260032" y="570240"/>
                    <a:pt x="3257152" y="561600"/>
                  </a:cubicBezTo>
                  <a:cubicBezTo>
                    <a:pt x="3262912" y="501120"/>
                    <a:pt x="3264833" y="440151"/>
                    <a:pt x="3274431" y="380160"/>
                  </a:cubicBezTo>
                  <a:cubicBezTo>
                    <a:pt x="3275367" y="374311"/>
                    <a:pt x="3301488" y="325682"/>
                    <a:pt x="3308990" y="319680"/>
                  </a:cubicBezTo>
                  <a:cubicBezTo>
                    <a:pt x="3316101" y="313991"/>
                    <a:pt x="3326763" y="315113"/>
                    <a:pt x="3334909" y="311040"/>
                  </a:cubicBezTo>
                  <a:cubicBezTo>
                    <a:pt x="3438439" y="259273"/>
                    <a:pt x="3254544" y="336276"/>
                    <a:pt x="3404026" y="276480"/>
                  </a:cubicBezTo>
                  <a:cubicBezTo>
                    <a:pt x="3453574" y="292997"/>
                    <a:pt x="3412521" y="270977"/>
                    <a:pt x="3438585" y="328320"/>
                  </a:cubicBezTo>
                  <a:cubicBezTo>
                    <a:pt x="3447178" y="347226"/>
                    <a:pt x="3463855" y="361585"/>
                    <a:pt x="3473143" y="380160"/>
                  </a:cubicBezTo>
                  <a:cubicBezTo>
                    <a:pt x="3478903" y="391680"/>
                    <a:pt x="3485640" y="402761"/>
                    <a:pt x="3490423" y="414720"/>
                  </a:cubicBezTo>
                  <a:cubicBezTo>
                    <a:pt x="3497188" y="431632"/>
                    <a:pt x="3507702" y="466560"/>
                    <a:pt x="3507702" y="466560"/>
                  </a:cubicBezTo>
                  <a:cubicBezTo>
                    <a:pt x="3510582" y="498240"/>
                    <a:pt x="3509677" y="530495"/>
                    <a:pt x="3516342" y="561600"/>
                  </a:cubicBezTo>
                  <a:cubicBezTo>
                    <a:pt x="3518518" y="571753"/>
                    <a:pt x="3529404" y="578031"/>
                    <a:pt x="3533621" y="587520"/>
                  </a:cubicBezTo>
                  <a:cubicBezTo>
                    <a:pt x="3565388" y="659000"/>
                    <a:pt x="3532693" y="621153"/>
                    <a:pt x="3568180" y="656640"/>
                  </a:cubicBezTo>
                  <a:cubicBezTo>
                    <a:pt x="3574120" y="686341"/>
                    <a:pt x="3577323" y="705924"/>
                    <a:pt x="3585459" y="734400"/>
                  </a:cubicBezTo>
                  <a:cubicBezTo>
                    <a:pt x="3587961" y="743157"/>
                    <a:pt x="3587659" y="753880"/>
                    <a:pt x="3594099" y="760320"/>
                  </a:cubicBezTo>
                  <a:cubicBezTo>
                    <a:pt x="3603206" y="769427"/>
                    <a:pt x="3616699" y="772817"/>
                    <a:pt x="3628657" y="777600"/>
                  </a:cubicBezTo>
                  <a:cubicBezTo>
                    <a:pt x="3645568" y="784365"/>
                    <a:pt x="3680495" y="794880"/>
                    <a:pt x="3680495" y="794880"/>
                  </a:cubicBezTo>
                  <a:cubicBezTo>
                    <a:pt x="3689651" y="788776"/>
                    <a:pt x="3717539" y="772630"/>
                    <a:pt x="3723694" y="760320"/>
                  </a:cubicBezTo>
                  <a:cubicBezTo>
                    <a:pt x="3731840" y="744028"/>
                    <a:pt x="3730870" y="723636"/>
                    <a:pt x="3740973" y="708480"/>
                  </a:cubicBezTo>
                  <a:cubicBezTo>
                    <a:pt x="3752492" y="691200"/>
                    <a:pt x="3768964" y="676342"/>
                    <a:pt x="3775531" y="656640"/>
                  </a:cubicBezTo>
                  <a:lnTo>
                    <a:pt x="3792811" y="604800"/>
                  </a:lnTo>
                  <a:cubicBezTo>
                    <a:pt x="3795691" y="596160"/>
                    <a:pt x="3795010" y="585320"/>
                    <a:pt x="3801450" y="578880"/>
                  </a:cubicBezTo>
                  <a:lnTo>
                    <a:pt x="3818730" y="561600"/>
                  </a:lnTo>
                  <a:cubicBezTo>
                    <a:pt x="3824932" y="536790"/>
                    <a:pt x="3834128" y="496242"/>
                    <a:pt x="3844649" y="475200"/>
                  </a:cubicBezTo>
                  <a:lnTo>
                    <a:pt x="3861928" y="440640"/>
                  </a:lnTo>
                  <a:cubicBezTo>
                    <a:pt x="3864808" y="423360"/>
                    <a:pt x="3866768" y="405901"/>
                    <a:pt x="3870568" y="388800"/>
                  </a:cubicBezTo>
                  <a:cubicBezTo>
                    <a:pt x="3872544" y="379910"/>
                    <a:pt x="3877421" y="371810"/>
                    <a:pt x="3879207" y="362880"/>
                  </a:cubicBezTo>
                  <a:cubicBezTo>
                    <a:pt x="3886078" y="328524"/>
                    <a:pt x="3890727" y="293760"/>
                    <a:pt x="3896487" y="259200"/>
                  </a:cubicBezTo>
                  <a:cubicBezTo>
                    <a:pt x="3906466" y="199324"/>
                    <a:pt x="3892738" y="219748"/>
                    <a:pt x="3922406" y="190080"/>
                  </a:cubicBezTo>
                  <a:cubicBezTo>
                    <a:pt x="3949400" y="82093"/>
                    <a:pt x="3914906" y="216325"/>
                    <a:pt x="3939685" y="129600"/>
                  </a:cubicBezTo>
                  <a:cubicBezTo>
                    <a:pt x="3947953" y="100663"/>
                    <a:pt x="3951918" y="70574"/>
                    <a:pt x="3965604" y="43200"/>
                  </a:cubicBezTo>
                  <a:cubicBezTo>
                    <a:pt x="3971364" y="31680"/>
                    <a:pt x="3973776" y="17747"/>
                    <a:pt x="3982883" y="8640"/>
                  </a:cubicBezTo>
                  <a:cubicBezTo>
                    <a:pt x="3989323" y="2200"/>
                    <a:pt x="4000162" y="2880"/>
                    <a:pt x="4008802" y="0"/>
                  </a:cubicBezTo>
                  <a:cubicBezTo>
                    <a:pt x="4033374" y="73716"/>
                    <a:pt x="4010123" y="-3424"/>
                    <a:pt x="4026082" y="164160"/>
                  </a:cubicBezTo>
                  <a:cubicBezTo>
                    <a:pt x="4027474" y="178779"/>
                    <a:pt x="4031536" y="193025"/>
                    <a:pt x="4034721" y="207360"/>
                  </a:cubicBezTo>
                  <a:cubicBezTo>
                    <a:pt x="4041952" y="239903"/>
                    <a:pt x="4042380" y="238978"/>
                    <a:pt x="4052001" y="267840"/>
                  </a:cubicBezTo>
                  <a:cubicBezTo>
                    <a:pt x="4057311" y="310322"/>
                    <a:pt x="4060974" y="347270"/>
                    <a:pt x="4069280" y="388800"/>
                  </a:cubicBezTo>
                  <a:cubicBezTo>
                    <a:pt x="4082370" y="454251"/>
                    <a:pt x="4082203" y="405785"/>
                    <a:pt x="4095199" y="509760"/>
                  </a:cubicBezTo>
                  <a:cubicBezTo>
                    <a:pt x="4100959" y="555840"/>
                    <a:pt x="4109169" y="601679"/>
                    <a:pt x="4112478" y="648000"/>
                  </a:cubicBezTo>
                  <a:cubicBezTo>
                    <a:pt x="4123384" y="800690"/>
                    <a:pt x="4117458" y="728703"/>
                    <a:pt x="4129758" y="864000"/>
                  </a:cubicBezTo>
                  <a:cubicBezTo>
                    <a:pt x="4132638" y="1008000"/>
                    <a:pt x="4130102" y="1152210"/>
                    <a:pt x="4138397" y="1296000"/>
                  </a:cubicBezTo>
                  <a:cubicBezTo>
                    <a:pt x="4138866" y="1304132"/>
                    <a:pt x="4148190" y="1310071"/>
                    <a:pt x="4155677" y="1313280"/>
                  </a:cubicBezTo>
                  <a:cubicBezTo>
                    <a:pt x="4169174" y="1319065"/>
                    <a:pt x="4184476" y="1319040"/>
                    <a:pt x="4198875" y="1321920"/>
                  </a:cubicBezTo>
                  <a:cubicBezTo>
                    <a:pt x="4210394" y="1319040"/>
                    <a:pt x="4222813" y="1318590"/>
                    <a:pt x="4233433" y="1313280"/>
                  </a:cubicBezTo>
                  <a:cubicBezTo>
                    <a:pt x="4261833" y="1299079"/>
                    <a:pt x="4252071" y="1268043"/>
                    <a:pt x="4267992" y="1244160"/>
                  </a:cubicBezTo>
                  <a:cubicBezTo>
                    <a:pt x="4275872" y="1232340"/>
                    <a:pt x="4303152" y="1190379"/>
                    <a:pt x="4311190" y="1183680"/>
                  </a:cubicBezTo>
                  <a:cubicBezTo>
                    <a:pt x="4318186" y="1177850"/>
                    <a:pt x="4328469" y="1177920"/>
                    <a:pt x="4337109" y="1175040"/>
                  </a:cubicBezTo>
                  <a:cubicBezTo>
                    <a:pt x="4354852" y="1228269"/>
                    <a:pt x="4338506" y="1174080"/>
                    <a:pt x="4354389" y="1261440"/>
                  </a:cubicBezTo>
                  <a:cubicBezTo>
                    <a:pt x="4356513" y="1273123"/>
                    <a:pt x="4360148" y="1284480"/>
                    <a:pt x="4363028" y="1296000"/>
                  </a:cubicBezTo>
                  <a:cubicBezTo>
                    <a:pt x="4365908" y="1353600"/>
                    <a:pt x="4367559" y="1411275"/>
                    <a:pt x="4371668" y="1468800"/>
                  </a:cubicBezTo>
                  <a:cubicBezTo>
                    <a:pt x="4372994" y="1487359"/>
                    <a:pt x="4385655" y="1577002"/>
                    <a:pt x="4388947" y="1598400"/>
                  </a:cubicBezTo>
                  <a:cubicBezTo>
                    <a:pt x="4391611" y="1615715"/>
                    <a:pt x="4394359" y="1633022"/>
                    <a:pt x="4397587" y="1650240"/>
                  </a:cubicBezTo>
                  <a:cubicBezTo>
                    <a:pt x="4402999" y="1679107"/>
                    <a:pt x="4414866" y="1736640"/>
                    <a:pt x="4414866" y="1736640"/>
                  </a:cubicBezTo>
                  <a:cubicBezTo>
                    <a:pt x="4423506" y="1733760"/>
                    <a:pt x="4436100" y="1735809"/>
                    <a:pt x="4440785" y="1728000"/>
                  </a:cubicBezTo>
                  <a:cubicBezTo>
                    <a:pt x="4454842" y="1704571"/>
                    <a:pt x="4466704" y="1650240"/>
                    <a:pt x="4466704" y="1650240"/>
                  </a:cubicBezTo>
                  <a:cubicBezTo>
                    <a:pt x="4469584" y="1598400"/>
                    <a:pt x="4468629" y="1546204"/>
                    <a:pt x="4475344" y="1494720"/>
                  </a:cubicBezTo>
                  <a:cubicBezTo>
                    <a:pt x="4477350" y="1479341"/>
                    <a:pt x="4487719" y="1466233"/>
                    <a:pt x="4492623" y="1451520"/>
                  </a:cubicBezTo>
                  <a:cubicBezTo>
                    <a:pt x="4501792" y="1424011"/>
                    <a:pt x="4504798" y="1393197"/>
                    <a:pt x="4509903" y="1365120"/>
                  </a:cubicBezTo>
                  <a:cubicBezTo>
                    <a:pt x="4512530" y="1350672"/>
                    <a:pt x="4516128" y="1336405"/>
                    <a:pt x="4518542" y="1321920"/>
                  </a:cubicBezTo>
                  <a:cubicBezTo>
                    <a:pt x="4535295" y="1221396"/>
                    <a:pt x="4519442" y="1297893"/>
                    <a:pt x="4535822" y="1175040"/>
                  </a:cubicBezTo>
                  <a:cubicBezTo>
                    <a:pt x="4537763" y="1160484"/>
                    <a:pt x="4541581" y="1146240"/>
                    <a:pt x="4544461" y="1131840"/>
                  </a:cubicBezTo>
                  <a:cubicBezTo>
                    <a:pt x="4547341" y="1082880"/>
                    <a:pt x="4546758" y="1033593"/>
                    <a:pt x="4553101" y="984960"/>
                  </a:cubicBezTo>
                  <a:cubicBezTo>
                    <a:pt x="4555457" y="966898"/>
                    <a:pt x="4565962" y="950791"/>
                    <a:pt x="4570380" y="933120"/>
                  </a:cubicBezTo>
                  <a:cubicBezTo>
                    <a:pt x="4573260" y="921600"/>
                    <a:pt x="4574851" y="909679"/>
                    <a:pt x="4579020" y="898560"/>
                  </a:cubicBezTo>
                  <a:cubicBezTo>
                    <a:pt x="4583542" y="886500"/>
                    <a:pt x="4591226" y="875838"/>
                    <a:pt x="4596299" y="864000"/>
                  </a:cubicBezTo>
                  <a:cubicBezTo>
                    <a:pt x="4599886" y="855629"/>
                    <a:pt x="4602059" y="846720"/>
                    <a:pt x="4604939" y="838080"/>
                  </a:cubicBezTo>
                  <a:cubicBezTo>
                    <a:pt x="4607819" y="849600"/>
                    <a:pt x="4613578" y="860766"/>
                    <a:pt x="4613578" y="872640"/>
                  </a:cubicBezTo>
                  <a:cubicBezTo>
                    <a:pt x="4613578" y="884514"/>
                    <a:pt x="4607515" y="895608"/>
                    <a:pt x="4604939" y="907200"/>
                  </a:cubicBezTo>
                  <a:cubicBezTo>
                    <a:pt x="4601754" y="921536"/>
                    <a:pt x="4599179" y="936000"/>
                    <a:pt x="4596299" y="950400"/>
                  </a:cubicBezTo>
                  <a:cubicBezTo>
                    <a:pt x="4599179" y="1016640"/>
                    <a:pt x="4600378" y="1082975"/>
                    <a:pt x="4604939" y="1149120"/>
                  </a:cubicBezTo>
                  <a:cubicBezTo>
                    <a:pt x="4606482" y="1171499"/>
                    <a:pt x="4615462" y="1211874"/>
                    <a:pt x="4622218" y="1235520"/>
                  </a:cubicBezTo>
                  <a:cubicBezTo>
                    <a:pt x="4624720" y="1244277"/>
                    <a:pt x="4628356" y="1252683"/>
                    <a:pt x="4630858" y="1261440"/>
                  </a:cubicBezTo>
                  <a:cubicBezTo>
                    <a:pt x="4634120" y="1272858"/>
                    <a:pt x="4636921" y="1284408"/>
                    <a:pt x="4639497" y="1296000"/>
                  </a:cubicBezTo>
                  <a:cubicBezTo>
                    <a:pt x="4642682" y="1310336"/>
                    <a:pt x="4643119" y="1325399"/>
                    <a:pt x="4648137" y="1339200"/>
                  </a:cubicBezTo>
                  <a:cubicBezTo>
                    <a:pt x="4654739" y="1357356"/>
                    <a:pt x="4665416" y="1373760"/>
                    <a:pt x="4674056" y="1391040"/>
                  </a:cubicBezTo>
                  <a:cubicBezTo>
                    <a:pt x="4676936" y="1411200"/>
                    <a:pt x="4679600" y="1431392"/>
                    <a:pt x="4682696" y="1451520"/>
                  </a:cubicBezTo>
                  <a:cubicBezTo>
                    <a:pt x="4690350" y="1501272"/>
                    <a:pt x="4695527" y="1519101"/>
                    <a:pt x="4699975" y="1572480"/>
                  </a:cubicBezTo>
                  <a:cubicBezTo>
                    <a:pt x="4706689" y="1653046"/>
                    <a:pt x="4714262" y="1733610"/>
                    <a:pt x="4717254" y="1814400"/>
                  </a:cubicBezTo>
                  <a:cubicBezTo>
                    <a:pt x="4723014" y="1969920"/>
                    <a:pt x="4726355" y="2125548"/>
                    <a:pt x="4734534" y="2280960"/>
                  </a:cubicBezTo>
                  <a:cubicBezTo>
                    <a:pt x="4735013" y="2290055"/>
                    <a:pt x="4739586" y="2298509"/>
                    <a:pt x="4743173" y="2306880"/>
                  </a:cubicBezTo>
                  <a:cubicBezTo>
                    <a:pt x="4748246" y="2318718"/>
                    <a:pt x="4754693" y="2329920"/>
                    <a:pt x="4760453" y="2341440"/>
                  </a:cubicBezTo>
                  <a:cubicBezTo>
                    <a:pt x="4766213" y="2332800"/>
                    <a:pt x="4773642" y="2325064"/>
                    <a:pt x="4777732" y="2315520"/>
                  </a:cubicBezTo>
                  <a:cubicBezTo>
                    <a:pt x="4782409" y="2304606"/>
                    <a:pt x="4785833" y="2292822"/>
                    <a:pt x="4786372" y="2280960"/>
                  </a:cubicBezTo>
                  <a:cubicBezTo>
                    <a:pt x="4791604" y="2165843"/>
                    <a:pt x="4791980" y="2050556"/>
                    <a:pt x="4795011" y="1935360"/>
                  </a:cubicBezTo>
                  <a:cubicBezTo>
                    <a:pt x="4797739" y="1831676"/>
                    <a:pt x="4800411" y="1727989"/>
                    <a:pt x="4803651" y="1624320"/>
                  </a:cubicBezTo>
                  <a:cubicBezTo>
                    <a:pt x="4806171" y="1543668"/>
                    <a:pt x="4805590" y="1462813"/>
                    <a:pt x="4812291" y="1382400"/>
                  </a:cubicBezTo>
                  <a:cubicBezTo>
                    <a:pt x="4814263" y="1358733"/>
                    <a:pt x="4824913" y="1336568"/>
                    <a:pt x="4829570" y="1313280"/>
                  </a:cubicBezTo>
                  <a:cubicBezTo>
                    <a:pt x="4835330" y="1284480"/>
                    <a:pt x="4840245" y="1255498"/>
                    <a:pt x="4846849" y="1226880"/>
                  </a:cubicBezTo>
                  <a:cubicBezTo>
                    <a:pt x="4848897" y="1218006"/>
                    <a:pt x="4852987" y="1209717"/>
                    <a:pt x="4855489" y="1200960"/>
                  </a:cubicBezTo>
                  <a:cubicBezTo>
                    <a:pt x="4858751" y="1189542"/>
                    <a:pt x="4860867" y="1177818"/>
                    <a:pt x="4864129" y="1166400"/>
                  </a:cubicBezTo>
                  <a:cubicBezTo>
                    <a:pt x="4866631" y="1157643"/>
                    <a:pt x="4870372" y="1149266"/>
                    <a:pt x="4872768" y="1140480"/>
                  </a:cubicBezTo>
                  <a:cubicBezTo>
                    <a:pt x="4879017" y="1117568"/>
                    <a:pt x="4882539" y="1093891"/>
                    <a:pt x="4890048" y="1071360"/>
                  </a:cubicBezTo>
                  <a:cubicBezTo>
                    <a:pt x="4892928" y="1062720"/>
                    <a:pt x="4896185" y="1054197"/>
                    <a:pt x="4898687" y="1045440"/>
                  </a:cubicBezTo>
                  <a:cubicBezTo>
                    <a:pt x="4901949" y="1034022"/>
                    <a:pt x="4903835" y="1022229"/>
                    <a:pt x="4907327" y="1010880"/>
                  </a:cubicBezTo>
                  <a:cubicBezTo>
                    <a:pt x="4915362" y="984766"/>
                    <a:pt x="4926619" y="959626"/>
                    <a:pt x="4933246" y="933120"/>
                  </a:cubicBezTo>
                  <a:cubicBezTo>
                    <a:pt x="4936126" y="921600"/>
                    <a:pt x="4938474" y="909934"/>
                    <a:pt x="4941886" y="898560"/>
                  </a:cubicBezTo>
                  <a:cubicBezTo>
                    <a:pt x="4947120" y="881114"/>
                    <a:pt x="4954747" y="864391"/>
                    <a:pt x="4959165" y="846720"/>
                  </a:cubicBezTo>
                  <a:cubicBezTo>
                    <a:pt x="4960778" y="840270"/>
                    <a:pt x="4971134" y="795090"/>
                    <a:pt x="4976444" y="786240"/>
                  </a:cubicBezTo>
                  <a:cubicBezTo>
                    <a:pt x="4980635" y="779255"/>
                    <a:pt x="4987964" y="774720"/>
                    <a:pt x="4993724" y="768960"/>
                  </a:cubicBezTo>
                  <a:cubicBezTo>
                    <a:pt x="5007411" y="741584"/>
                    <a:pt x="5014491" y="722272"/>
                    <a:pt x="5036922" y="699840"/>
                  </a:cubicBezTo>
                  <a:cubicBezTo>
                    <a:pt x="5044264" y="692497"/>
                    <a:pt x="5054201" y="688320"/>
                    <a:pt x="5062841" y="682560"/>
                  </a:cubicBezTo>
                  <a:cubicBezTo>
                    <a:pt x="5065721" y="694080"/>
                    <a:pt x="5071480" y="705246"/>
                    <a:pt x="5071480" y="717120"/>
                  </a:cubicBezTo>
                  <a:cubicBezTo>
                    <a:pt x="5071480" y="727973"/>
                    <a:pt x="5058276" y="765374"/>
                    <a:pt x="5054201" y="777600"/>
                  </a:cubicBezTo>
                  <a:cubicBezTo>
                    <a:pt x="5057081" y="812160"/>
                    <a:pt x="5056814" y="847128"/>
                    <a:pt x="5062841" y="881280"/>
                  </a:cubicBezTo>
                  <a:cubicBezTo>
                    <a:pt x="5066860" y="904055"/>
                    <a:pt x="5088168" y="937501"/>
                    <a:pt x="5097399" y="959040"/>
                  </a:cubicBezTo>
                  <a:cubicBezTo>
                    <a:pt x="5118860" y="1009118"/>
                    <a:pt x="5090113" y="961070"/>
                    <a:pt x="5123318" y="1010880"/>
                  </a:cubicBezTo>
                  <a:cubicBezTo>
                    <a:pt x="5130916" y="1041271"/>
                    <a:pt x="5131166" y="1052893"/>
                    <a:pt x="5149237" y="1080000"/>
                  </a:cubicBezTo>
                  <a:cubicBezTo>
                    <a:pt x="5153755" y="1086778"/>
                    <a:pt x="5160757" y="1091520"/>
                    <a:pt x="5166517" y="1097280"/>
                  </a:cubicBezTo>
                  <a:cubicBezTo>
                    <a:pt x="5172277" y="1111680"/>
                    <a:pt x="5177497" y="1126307"/>
                    <a:pt x="5183796" y="1140480"/>
                  </a:cubicBezTo>
                  <a:cubicBezTo>
                    <a:pt x="5200454" y="1177962"/>
                    <a:pt x="5200321" y="1166515"/>
                    <a:pt x="5209715" y="1200960"/>
                  </a:cubicBezTo>
                  <a:cubicBezTo>
                    <a:pt x="5215964" y="1223872"/>
                    <a:pt x="5226994" y="1270080"/>
                    <a:pt x="5226994" y="1270080"/>
                  </a:cubicBezTo>
                  <a:cubicBezTo>
                    <a:pt x="5232754" y="1491840"/>
                    <a:pt x="5236716" y="1713654"/>
                    <a:pt x="5244274" y="1935360"/>
                  </a:cubicBezTo>
                  <a:cubicBezTo>
                    <a:pt x="5245358" y="1967152"/>
                    <a:pt x="5248709" y="1998868"/>
                    <a:pt x="5252913" y="2030400"/>
                  </a:cubicBezTo>
                  <a:cubicBezTo>
                    <a:pt x="5254482" y="2042170"/>
                    <a:pt x="5258141" y="2053586"/>
                    <a:pt x="5261553" y="2064960"/>
                  </a:cubicBezTo>
                  <a:cubicBezTo>
                    <a:pt x="5274865" y="2109337"/>
                    <a:pt x="5279620" y="2118771"/>
                    <a:pt x="5296112" y="2160000"/>
                  </a:cubicBezTo>
                  <a:cubicBezTo>
                    <a:pt x="5298992" y="2180160"/>
                    <a:pt x="5298311" y="2201160"/>
                    <a:pt x="5304751" y="2220480"/>
                  </a:cubicBezTo>
                  <a:cubicBezTo>
                    <a:pt x="5307327" y="2228208"/>
                    <a:pt x="5319690" y="2229958"/>
                    <a:pt x="5322031" y="2237760"/>
                  </a:cubicBezTo>
                  <a:cubicBezTo>
                    <a:pt x="5328703" y="2260000"/>
                    <a:pt x="5326853" y="2283977"/>
                    <a:pt x="5330670" y="2306880"/>
                  </a:cubicBezTo>
                  <a:cubicBezTo>
                    <a:pt x="5338751" y="2355367"/>
                    <a:pt x="5337678" y="2326270"/>
                    <a:pt x="5347950" y="2367360"/>
                  </a:cubicBezTo>
                  <a:lnTo>
                    <a:pt x="5365229" y="2436480"/>
                  </a:lnTo>
                  <a:cubicBezTo>
                    <a:pt x="5376749" y="2433600"/>
                    <a:pt x="5390516" y="2435258"/>
                    <a:pt x="5399788" y="2427840"/>
                  </a:cubicBezTo>
                  <a:cubicBezTo>
                    <a:pt x="5406899" y="2422151"/>
                    <a:pt x="5405229" y="2410447"/>
                    <a:pt x="5408427" y="2401920"/>
                  </a:cubicBezTo>
                  <a:cubicBezTo>
                    <a:pt x="5413872" y="2387398"/>
                    <a:pt x="5419947" y="2373120"/>
                    <a:pt x="5425707" y="2358720"/>
                  </a:cubicBezTo>
                  <a:cubicBezTo>
                    <a:pt x="5432214" y="2261107"/>
                    <a:pt x="5429863" y="2247378"/>
                    <a:pt x="5442986" y="2168640"/>
                  </a:cubicBezTo>
                  <a:cubicBezTo>
                    <a:pt x="5458606" y="2074922"/>
                    <a:pt x="5442013" y="2176367"/>
                    <a:pt x="5468905" y="2082240"/>
                  </a:cubicBezTo>
                  <a:cubicBezTo>
                    <a:pt x="5498506" y="1978631"/>
                    <a:pt x="5475924" y="2036884"/>
                    <a:pt x="5494824" y="1961280"/>
                  </a:cubicBezTo>
                  <a:cubicBezTo>
                    <a:pt x="5499909" y="1940939"/>
                    <a:pt x="5506343" y="1920960"/>
                    <a:pt x="5512103" y="1900800"/>
                  </a:cubicBezTo>
                  <a:cubicBezTo>
                    <a:pt x="5517863" y="1840320"/>
                    <a:pt x="5522673" y="1779742"/>
                    <a:pt x="5529382" y="1719360"/>
                  </a:cubicBezTo>
                  <a:cubicBezTo>
                    <a:pt x="5531317" y="1701949"/>
                    <a:pt x="5536087" y="1684931"/>
                    <a:pt x="5538022" y="1667520"/>
                  </a:cubicBezTo>
                  <a:cubicBezTo>
                    <a:pt x="5541852" y="1633052"/>
                    <a:pt x="5541518" y="1598136"/>
                    <a:pt x="5546662" y="1563840"/>
                  </a:cubicBezTo>
                  <a:cubicBezTo>
                    <a:pt x="5557803" y="1489566"/>
                    <a:pt x="5576142" y="1477936"/>
                    <a:pt x="5598500" y="1399680"/>
                  </a:cubicBezTo>
                  <a:cubicBezTo>
                    <a:pt x="5606568" y="1371440"/>
                    <a:pt x="5611625" y="1342355"/>
                    <a:pt x="5615779" y="1313280"/>
                  </a:cubicBezTo>
                  <a:cubicBezTo>
                    <a:pt x="5628107" y="1226983"/>
                    <a:pt x="5622170" y="1273040"/>
                    <a:pt x="5633058" y="1175040"/>
                  </a:cubicBezTo>
                  <a:cubicBezTo>
                    <a:pt x="5635938" y="1103040"/>
                    <a:pt x="5637467" y="1030973"/>
                    <a:pt x="5641698" y="959040"/>
                  </a:cubicBezTo>
                  <a:cubicBezTo>
                    <a:pt x="5646405" y="879017"/>
                    <a:pt x="5649992" y="896829"/>
                    <a:pt x="5658977" y="829440"/>
                  </a:cubicBezTo>
                  <a:cubicBezTo>
                    <a:pt x="5660045" y="821430"/>
                    <a:pt x="5673407" y="694911"/>
                    <a:pt x="5676257" y="682560"/>
                  </a:cubicBezTo>
                  <a:cubicBezTo>
                    <a:pt x="5679744" y="667448"/>
                    <a:pt x="5689080" y="654215"/>
                    <a:pt x="5693536" y="639360"/>
                  </a:cubicBezTo>
                  <a:cubicBezTo>
                    <a:pt x="5719308" y="553450"/>
                    <a:pt x="5688016" y="631041"/>
                    <a:pt x="5710815" y="570240"/>
                  </a:cubicBezTo>
                  <a:cubicBezTo>
                    <a:pt x="5716260" y="555718"/>
                    <a:pt x="5718002" y="538816"/>
                    <a:pt x="5728095" y="527040"/>
                  </a:cubicBezTo>
                  <a:cubicBezTo>
                    <a:pt x="5728097" y="527038"/>
                    <a:pt x="5771293" y="505440"/>
                    <a:pt x="5779933" y="50112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104178" y="5351214"/>
            <a:ext cx="2246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Is there a trend?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6710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09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Is there a trend?</a:t>
            </a:r>
            <a:endParaRPr lang="en-US" dirty="0">
              <a:solidFill>
                <a:srgbClr val="0000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25424" y="1756150"/>
            <a:ext cx="2575443" cy="1566912"/>
            <a:chOff x="1221099" y="2051295"/>
            <a:chExt cx="6268311" cy="3028102"/>
          </a:xfrm>
        </p:grpSpPr>
        <p:cxnSp>
          <p:nvCxnSpPr>
            <p:cNvPr id="6" name="Straight Connector 5"/>
            <p:cNvCxnSpPr/>
            <p:nvPr/>
          </p:nvCxnSpPr>
          <p:spPr>
            <a:xfrm flipH="1">
              <a:off x="1465319" y="2051295"/>
              <a:ext cx="32563" cy="302810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V="1">
              <a:off x="1221099" y="4932876"/>
              <a:ext cx="6268311" cy="1628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/>
            <p:cNvSpPr/>
            <p:nvPr/>
          </p:nvSpPr>
          <p:spPr>
            <a:xfrm>
              <a:off x="1520580" y="2263680"/>
              <a:ext cx="5779933" cy="2436480"/>
            </a:xfrm>
            <a:custGeom>
              <a:avLst/>
              <a:gdLst>
                <a:gd name="connsiteX0" fmla="*/ 0 w 5779933"/>
                <a:gd name="connsiteY0" fmla="*/ 1304640 h 2436480"/>
                <a:gd name="connsiteX1" fmla="*/ 43198 w 5779933"/>
                <a:gd name="connsiteY1" fmla="*/ 1235520 h 2436480"/>
                <a:gd name="connsiteX2" fmla="*/ 86397 w 5779933"/>
                <a:gd name="connsiteY2" fmla="*/ 1157760 h 2436480"/>
                <a:gd name="connsiteX3" fmla="*/ 181433 w 5779933"/>
                <a:gd name="connsiteY3" fmla="*/ 1028160 h 2436480"/>
                <a:gd name="connsiteX4" fmla="*/ 207352 w 5779933"/>
                <a:gd name="connsiteY4" fmla="*/ 967680 h 2436480"/>
                <a:gd name="connsiteX5" fmla="*/ 241911 w 5779933"/>
                <a:gd name="connsiteY5" fmla="*/ 881280 h 2436480"/>
                <a:gd name="connsiteX6" fmla="*/ 259190 w 5779933"/>
                <a:gd name="connsiteY6" fmla="*/ 820800 h 2436480"/>
                <a:gd name="connsiteX7" fmla="*/ 276469 w 5779933"/>
                <a:gd name="connsiteY7" fmla="*/ 794880 h 2436480"/>
                <a:gd name="connsiteX8" fmla="*/ 319668 w 5779933"/>
                <a:gd name="connsiteY8" fmla="*/ 708480 h 2436480"/>
                <a:gd name="connsiteX9" fmla="*/ 336947 w 5779933"/>
                <a:gd name="connsiteY9" fmla="*/ 656640 h 2436480"/>
                <a:gd name="connsiteX10" fmla="*/ 354226 w 5779933"/>
                <a:gd name="connsiteY10" fmla="*/ 596160 h 2436480"/>
                <a:gd name="connsiteX11" fmla="*/ 371506 w 5779933"/>
                <a:gd name="connsiteY11" fmla="*/ 561600 h 2436480"/>
                <a:gd name="connsiteX12" fmla="*/ 380145 w 5779933"/>
                <a:gd name="connsiteY12" fmla="*/ 535680 h 2436480"/>
                <a:gd name="connsiteX13" fmla="*/ 406064 w 5779933"/>
                <a:gd name="connsiteY13" fmla="*/ 527040 h 2436480"/>
                <a:gd name="connsiteX14" fmla="*/ 440623 w 5779933"/>
                <a:gd name="connsiteY14" fmla="*/ 544320 h 2436480"/>
                <a:gd name="connsiteX15" fmla="*/ 492461 w 5779933"/>
                <a:gd name="connsiteY15" fmla="*/ 596160 h 2436480"/>
                <a:gd name="connsiteX16" fmla="*/ 501100 w 5779933"/>
                <a:gd name="connsiteY16" fmla="*/ 743040 h 2436480"/>
                <a:gd name="connsiteX17" fmla="*/ 518380 w 5779933"/>
                <a:gd name="connsiteY17" fmla="*/ 803520 h 2436480"/>
                <a:gd name="connsiteX18" fmla="*/ 535659 w 5779933"/>
                <a:gd name="connsiteY18" fmla="*/ 872640 h 2436480"/>
                <a:gd name="connsiteX19" fmla="*/ 552938 w 5779933"/>
                <a:gd name="connsiteY19" fmla="*/ 907200 h 2436480"/>
                <a:gd name="connsiteX20" fmla="*/ 561578 w 5779933"/>
                <a:gd name="connsiteY20" fmla="*/ 933120 h 2436480"/>
                <a:gd name="connsiteX21" fmla="*/ 578857 w 5779933"/>
                <a:gd name="connsiteY21" fmla="*/ 1019520 h 2436480"/>
                <a:gd name="connsiteX22" fmla="*/ 604776 w 5779933"/>
                <a:gd name="connsiteY22" fmla="*/ 1287360 h 2436480"/>
                <a:gd name="connsiteX23" fmla="*/ 622056 w 5779933"/>
                <a:gd name="connsiteY23" fmla="*/ 1416960 h 2436480"/>
                <a:gd name="connsiteX24" fmla="*/ 647975 w 5779933"/>
                <a:gd name="connsiteY24" fmla="*/ 1607040 h 2436480"/>
                <a:gd name="connsiteX25" fmla="*/ 673894 w 5779933"/>
                <a:gd name="connsiteY25" fmla="*/ 1762560 h 2436480"/>
                <a:gd name="connsiteX26" fmla="*/ 691173 w 5779933"/>
                <a:gd name="connsiteY26" fmla="*/ 1788480 h 2436480"/>
                <a:gd name="connsiteX27" fmla="*/ 699813 w 5779933"/>
                <a:gd name="connsiteY27" fmla="*/ 1831680 h 2436480"/>
                <a:gd name="connsiteX28" fmla="*/ 708452 w 5779933"/>
                <a:gd name="connsiteY28" fmla="*/ 1857600 h 2436480"/>
                <a:gd name="connsiteX29" fmla="*/ 760290 w 5779933"/>
                <a:gd name="connsiteY29" fmla="*/ 1874880 h 2436480"/>
                <a:gd name="connsiteX30" fmla="*/ 768930 w 5779933"/>
                <a:gd name="connsiteY30" fmla="*/ 1848960 h 2436480"/>
                <a:gd name="connsiteX31" fmla="*/ 803489 w 5779933"/>
                <a:gd name="connsiteY31" fmla="*/ 1788480 h 2436480"/>
                <a:gd name="connsiteX32" fmla="*/ 820768 w 5779933"/>
                <a:gd name="connsiteY32" fmla="*/ 1667520 h 2436480"/>
                <a:gd name="connsiteX33" fmla="*/ 846687 w 5779933"/>
                <a:gd name="connsiteY33" fmla="*/ 1632960 h 2436480"/>
                <a:gd name="connsiteX34" fmla="*/ 872606 w 5779933"/>
                <a:gd name="connsiteY34" fmla="*/ 1572480 h 2436480"/>
                <a:gd name="connsiteX35" fmla="*/ 889885 w 5779933"/>
                <a:gd name="connsiteY35" fmla="*/ 1546560 h 2436480"/>
                <a:gd name="connsiteX36" fmla="*/ 915804 w 5779933"/>
                <a:gd name="connsiteY36" fmla="*/ 1486080 h 2436480"/>
                <a:gd name="connsiteX37" fmla="*/ 933083 w 5779933"/>
                <a:gd name="connsiteY37" fmla="*/ 1425600 h 2436480"/>
                <a:gd name="connsiteX38" fmla="*/ 950363 w 5779933"/>
                <a:gd name="connsiteY38" fmla="*/ 1373760 h 2436480"/>
                <a:gd name="connsiteX39" fmla="*/ 976282 w 5779933"/>
                <a:gd name="connsiteY39" fmla="*/ 1382400 h 2436480"/>
                <a:gd name="connsiteX40" fmla="*/ 993561 w 5779933"/>
                <a:gd name="connsiteY40" fmla="*/ 1434240 h 2436480"/>
                <a:gd name="connsiteX41" fmla="*/ 1010840 w 5779933"/>
                <a:gd name="connsiteY41" fmla="*/ 1503360 h 2436480"/>
                <a:gd name="connsiteX42" fmla="*/ 1123156 w 5779933"/>
                <a:gd name="connsiteY42" fmla="*/ 1494720 h 2436480"/>
                <a:gd name="connsiteX43" fmla="*/ 1131796 w 5779933"/>
                <a:gd name="connsiteY43" fmla="*/ 1330560 h 2436480"/>
                <a:gd name="connsiteX44" fmla="*/ 1149075 w 5779933"/>
                <a:gd name="connsiteY44" fmla="*/ 1296000 h 2436480"/>
                <a:gd name="connsiteX45" fmla="*/ 1166354 w 5779933"/>
                <a:gd name="connsiteY45" fmla="*/ 1244160 h 2436480"/>
                <a:gd name="connsiteX46" fmla="*/ 1174994 w 5779933"/>
                <a:gd name="connsiteY46" fmla="*/ 1218240 h 2436480"/>
                <a:gd name="connsiteX47" fmla="*/ 1200913 w 5779933"/>
                <a:gd name="connsiteY47" fmla="*/ 1166400 h 2436480"/>
                <a:gd name="connsiteX48" fmla="*/ 1209553 w 5779933"/>
                <a:gd name="connsiteY48" fmla="*/ 1114560 h 2436480"/>
                <a:gd name="connsiteX49" fmla="*/ 1226832 w 5779933"/>
                <a:gd name="connsiteY49" fmla="*/ 1054080 h 2436480"/>
                <a:gd name="connsiteX50" fmla="*/ 1235471 w 5779933"/>
                <a:gd name="connsiteY50" fmla="*/ 993600 h 2436480"/>
                <a:gd name="connsiteX51" fmla="*/ 1252751 w 5779933"/>
                <a:gd name="connsiteY51" fmla="*/ 941760 h 2436480"/>
                <a:gd name="connsiteX52" fmla="*/ 1330508 w 5779933"/>
                <a:gd name="connsiteY52" fmla="*/ 872640 h 2436480"/>
                <a:gd name="connsiteX53" fmla="*/ 1373706 w 5779933"/>
                <a:gd name="connsiteY53" fmla="*/ 812160 h 2436480"/>
                <a:gd name="connsiteX54" fmla="*/ 1399625 w 5779933"/>
                <a:gd name="connsiteY54" fmla="*/ 803520 h 2436480"/>
                <a:gd name="connsiteX55" fmla="*/ 1434184 w 5779933"/>
                <a:gd name="connsiteY55" fmla="*/ 786240 h 2436480"/>
                <a:gd name="connsiteX56" fmla="*/ 1503301 w 5779933"/>
                <a:gd name="connsiteY56" fmla="*/ 743040 h 2436480"/>
                <a:gd name="connsiteX57" fmla="*/ 1529220 w 5779933"/>
                <a:gd name="connsiteY57" fmla="*/ 734400 h 2436480"/>
                <a:gd name="connsiteX58" fmla="*/ 1555139 w 5779933"/>
                <a:gd name="connsiteY58" fmla="*/ 708480 h 2436480"/>
                <a:gd name="connsiteX59" fmla="*/ 1581058 w 5779933"/>
                <a:gd name="connsiteY59" fmla="*/ 691200 h 2436480"/>
                <a:gd name="connsiteX60" fmla="*/ 1589698 w 5779933"/>
                <a:gd name="connsiteY60" fmla="*/ 648000 h 2436480"/>
                <a:gd name="connsiteX61" fmla="*/ 1606977 w 5779933"/>
                <a:gd name="connsiteY61" fmla="*/ 622080 h 2436480"/>
                <a:gd name="connsiteX62" fmla="*/ 1632896 w 5779933"/>
                <a:gd name="connsiteY62" fmla="*/ 535680 h 2436480"/>
                <a:gd name="connsiteX63" fmla="*/ 1641536 w 5779933"/>
                <a:gd name="connsiteY63" fmla="*/ 423360 h 2436480"/>
                <a:gd name="connsiteX64" fmla="*/ 1658815 w 5779933"/>
                <a:gd name="connsiteY64" fmla="*/ 397440 h 2436480"/>
                <a:gd name="connsiteX65" fmla="*/ 1676094 w 5779933"/>
                <a:gd name="connsiteY65" fmla="*/ 362880 h 2436480"/>
                <a:gd name="connsiteX66" fmla="*/ 1693373 w 5779933"/>
                <a:gd name="connsiteY66" fmla="*/ 311040 h 2436480"/>
                <a:gd name="connsiteX67" fmla="*/ 1727932 w 5779933"/>
                <a:gd name="connsiteY67" fmla="*/ 259200 h 2436480"/>
                <a:gd name="connsiteX68" fmla="*/ 1745211 w 5779933"/>
                <a:gd name="connsiteY68" fmla="*/ 224640 h 2436480"/>
                <a:gd name="connsiteX69" fmla="*/ 1771130 w 5779933"/>
                <a:gd name="connsiteY69" fmla="*/ 216000 h 2436480"/>
                <a:gd name="connsiteX70" fmla="*/ 1797049 w 5779933"/>
                <a:gd name="connsiteY70" fmla="*/ 276480 h 2436480"/>
                <a:gd name="connsiteX71" fmla="*/ 1814329 w 5779933"/>
                <a:gd name="connsiteY71" fmla="*/ 328320 h 2436480"/>
                <a:gd name="connsiteX72" fmla="*/ 1822968 w 5779933"/>
                <a:gd name="connsiteY72" fmla="*/ 466560 h 2436480"/>
                <a:gd name="connsiteX73" fmla="*/ 1831608 w 5779933"/>
                <a:gd name="connsiteY73" fmla="*/ 518400 h 2436480"/>
                <a:gd name="connsiteX74" fmla="*/ 1840248 w 5779933"/>
                <a:gd name="connsiteY74" fmla="*/ 864000 h 2436480"/>
                <a:gd name="connsiteX75" fmla="*/ 1874806 w 5779933"/>
                <a:gd name="connsiteY75" fmla="*/ 898560 h 2436480"/>
                <a:gd name="connsiteX76" fmla="*/ 1900725 w 5779933"/>
                <a:gd name="connsiteY76" fmla="*/ 889920 h 2436480"/>
                <a:gd name="connsiteX77" fmla="*/ 1918005 w 5779933"/>
                <a:gd name="connsiteY77" fmla="*/ 838080 h 2436480"/>
                <a:gd name="connsiteX78" fmla="*/ 1935284 w 5779933"/>
                <a:gd name="connsiteY78" fmla="*/ 691200 h 2436480"/>
                <a:gd name="connsiteX79" fmla="*/ 1952563 w 5779933"/>
                <a:gd name="connsiteY79" fmla="*/ 665280 h 2436480"/>
                <a:gd name="connsiteX80" fmla="*/ 1969843 w 5779933"/>
                <a:gd name="connsiteY80" fmla="*/ 648000 h 2436480"/>
                <a:gd name="connsiteX81" fmla="*/ 1995762 w 5779933"/>
                <a:gd name="connsiteY81" fmla="*/ 803520 h 2436480"/>
                <a:gd name="connsiteX82" fmla="*/ 2047600 w 5779933"/>
                <a:gd name="connsiteY82" fmla="*/ 907200 h 2436480"/>
                <a:gd name="connsiteX83" fmla="*/ 2073519 w 5779933"/>
                <a:gd name="connsiteY83" fmla="*/ 984960 h 2436480"/>
                <a:gd name="connsiteX84" fmla="*/ 2082158 w 5779933"/>
                <a:gd name="connsiteY84" fmla="*/ 1010880 h 2436480"/>
                <a:gd name="connsiteX85" fmla="*/ 2090798 w 5779933"/>
                <a:gd name="connsiteY85" fmla="*/ 1036800 h 2436480"/>
                <a:gd name="connsiteX86" fmla="*/ 2099437 w 5779933"/>
                <a:gd name="connsiteY86" fmla="*/ 1088640 h 2436480"/>
                <a:gd name="connsiteX87" fmla="*/ 2116717 w 5779933"/>
                <a:gd name="connsiteY87" fmla="*/ 1434240 h 2436480"/>
                <a:gd name="connsiteX88" fmla="*/ 2125356 w 5779933"/>
                <a:gd name="connsiteY88" fmla="*/ 1460160 h 2436480"/>
                <a:gd name="connsiteX89" fmla="*/ 2142636 w 5779933"/>
                <a:gd name="connsiteY89" fmla="*/ 1537920 h 2436480"/>
                <a:gd name="connsiteX90" fmla="*/ 2151275 w 5779933"/>
                <a:gd name="connsiteY90" fmla="*/ 1572480 h 2436480"/>
                <a:gd name="connsiteX91" fmla="*/ 2168555 w 5779933"/>
                <a:gd name="connsiteY91" fmla="*/ 1589760 h 2436480"/>
                <a:gd name="connsiteX92" fmla="*/ 2203113 w 5779933"/>
                <a:gd name="connsiteY92" fmla="*/ 1641600 h 2436480"/>
                <a:gd name="connsiteX93" fmla="*/ 2220393 w 5779933"/>
                <a:gd name="connsiteY93" fmla="*/ 1667520 h 2436480"/>
                <a:gd name="connsiteX94" fmla="*/ 2246312 w 5779933"/>
                <a:gd name="connsiteY94" fmla="*/ 1710720 h 2436480"/>
                <a:gd name="connsiteX95" fmla="*/ 2263591 w 5779933"/>
                <a:gd name="connsiteY95" fmla="*/ 1771200 h 2436480"/>
                <a:gd name="connsiteX96" fmla="*/ 2298150 w 5779933"/>
                <a:gd name="connsiteY96" fmla="*/ 1823040 h 2436480"/>
                <a:gd name="connsiteX97" fmla="*/ 2306789 w 5779933"/>
                <a:gd name="connsiteY97" fmla="*/ 1848960 h 2436480"/>
                <a:gd name="connsiteX98" fmla="*/ 2384546 w 5779933"/>
                <a:gd name="connsiteY98" fmla="*/ 1848960 h 2436480"/>
                <a:gd name="connsiteX99" fmla="*/ 2401826 w 5779933"/>
                <a:gd name="connsiteY99" fmla="*/ 1831680 h 2436480"/>
                <a:gd name="connsiteX100" fmla="*/ 2410465 w 5779933"/>
                <a:gd name="connsiteY100" fmla="*/ 1797120 h 2436480"/>
                <a:gd name="connsiteX101" fmla="*/ 2419105 w 5779933"/>
                <a:gd name="connsiteY101" fmla="*/ 1771200 h 2436480"/>
                <a:gd name="connsiteX102" fmla="*/ 2427745 w 5779933"/>
                <a:gd name="connsiteY102" fmla="*/ 1702080 h 2436480"/>
                <a:gd name="connsiteX103" fmla="*/ 2453664 w 5779933"/>
                <a:gd name="connsiteY103" fmla="*/ 1676160 h 2436480"/>
                <a:gd name="connsiteX104" fmla="*/ 2470943 w 5779933"/>
                <a:gd name="connsiteY104" fmla="*/ 1650240 h 2436480"/>
                <a:gd name="connsiteX105" fmla="*/ 2479583 w 5779933"/>
                <a:gd name="connsiteY105" fmla="*/ 1624320 h 2436480"/>
                <a:gd name="connsiteX106" fmla="*/ 2514141 w 5779933"/>
                <a:gd name="connsiteY106" fmla="*/ 1598400 h 2436480"/>
                <a:gd name="connsiteX107" fmla="*/ 2531420 w 5779933"/>
                <a:gd name="connsiteY107" fmla="*/ 1572480 h 2436480"/>
                <a:gd name="connsiteX108" fmla="*/ 2557339 w 5779933"/>
                <a:gd name="connsiteY108" fmla="*/ 1581120 h 2436480"/>
                <a:gd name="connsiteX109" fmla="*/ 2583258 w 5779933"/>
                <a:gd name="connsiteY109" fmla="*/ 1676160 h 2436480"/>
                <a:gd name="connsiteX110" fmla="*/ 2626457 w 5779933"/>
                <a:gd name="connsiteY110" fmla="*/ 1710720 h 2436480"/>
                <a:gd name="connsiteX111" fmla="*/ 2669655 w 5779933"/>
                <a:gd name="connsiteY111" fmla="*/ 1702080 h 2436480"/>
                <a:gd name="connsiteX112" fmla="*/ 2678295 w 5779933"/>
                <a:gd name="connsiteY112" fmla="*/ 1658880 h 2436480"/>
                <a:gd name="connsiteX113" fmla="*/ 2686934 w 5779933"/>
                <a:gd name="connsiteY113" fmla="*/ 1624320 h 2436480"/>
                <a:gd name="connsiteX114" fmla="*/ 2695574 w 5779933"/>
                <a:gd name="connsiteY114" fmla="*/ 1512000 h 2436480"/>
                <a:gd name="connsiteX115" fmla="*/ 2712853 w 5779933"/>
                <a:gd name="connsiteY115" fmla="*/ 1477440 h 2436480"/>
                <a:gd name="connsiteX116" fmla="*/ 2730133 w 5779933"/>
                <a:gd name="connsiteY116" fmla="*/ 1416960 h 2436480"/>
                <a:gd name="connsiteX117" fmla="*/ 2764691 w 5779933"/>
                <a:gd name="connsiteY117" fmla="*/ 1330560 h 2436480"/>
                <a:gd name="connsiteX118" fmla="*/ 2781971 w 5779933"/>
                <a:gd name="connsiteY118" fmla="*/ 1278720 h 2436480"/>
                <a:gd name="connsiteX119" fmla="*/ 2807890 w 5779933"/>
                <a:gd name="connsiteY119" fmla="*/ 1209600 h 2436480"/>
                <a:gd name="connsiteX120" fmla="*/ 2833809 w 5779933"/>
                <a:gd name="connsiteY120" fmla="*/ 1192320 h 2436480"/>
                <a:gd name="connsiteX121" fmla="*/ 2842448 w 5779933"/>
                <a:gd name="connsiteY121" fmla="*/ 1226880 h 2436480"/>
                <a:gd name="connsiteX122" fmla="*/ 2877007 w 5779933"/>
                <a:gd name="connsiteY122" fmla="*/ 1425600 h 2436480"/>
                <a:gd name="connsiteX123" fmla="*/ 2902926 w 5779933"/>
                <a:gd name="connsiteY123" fmla="*/ 1434240 h 2436480"/>
                <a:gd name="connsiteX124" fmla="*/ 2928845 w 5779933"/>
                <a:gd name="connsiteY124" fmla="*/ 1425600 h 2436480"/>
                <a:gd name="connsiteX125" fmla="*/ 2937484 w 5779933"/>
                <a:gd name="connsiteY125" fmla="*/ 1391040 h 2436480"/>
                <a:gd name="connsiteX126" fmla="*/ 2946124 w 5779933"/>
                <a:gd name="connsiteY126" fmla="*/ 1321920 h 2436480"/>
                <a:gd name="connsiteX127" fmla="*/ 2963403 w 5779933"/>
                <a:gd name="connsiteY127" fmla="*/ 1261440 h 2436480"/>
                <a:gd name="connsiteX128" fmla="*/ 2972043 w 5779933"/>
                <a:gd name="connsiteY128" fmla="*/ 1200960 h 2436480"/>
                <a:gd name="connsiteX129" fmla="*/ 2989322 w 5779933"/>
                <a:gd name="connsiteY129" fmla="*/ 1140480 h 2436480"/>
                <a:gd name="connsiteX130" fmla="*/ 3006602 w 5779933"/>
                <a:gd name="connsiteY130" fmla="*/ 1036800 h 2436480"/>
                <a:gd name="connsiteX131" fmla="*/ 3015241 w 5779933"/>
                <a:gd name="connsiteY131" fmla="*/ 967680 h 2436480"/>
                <a:gd name="connsiteX132" fmla="*/ 3023881 w 5779933"/>
                <a:gd name="connsiteY132" fmla="*/ 941760 h 2436480"/>
                <a:gd name="connsiteX133" fmla="*/ 3032521 w 5779933"/>
                <a:gd name="connsiteY133" fmla="*/ 889920 h 2436480"/>
                <a:gd name="connsiteX134" fmla="*/ 3058440 w 5779933"/>
                <a:gd name="connsiteY134" fmla="*/ 846720 h 2436480"/>
                <a:gd name="connsiteX135" fmla="*/ 3084359 w 5779933"/>
                <a:gd name="connsiteY135" fmla="*/ 838080 h 2436480"/>
                <a:gd name="connsiteX136" fmla="*/ 3092998 w 5779933"/>
                <a:gd name="connsiteY136" fmla="*/ 864000 h 2436480"/>
                <a:gd name="connsiteX137" fmla="*/ 3110278 w 5779933"/>
                <a:gd name="connsiteY137" fmla="*/ 881280 h 2436480"/>
                <a:gd name="connsiteX138" fmla="*/ 3118917 w 5779933"/>
                <a:gd name="connsiteY138" fmla="*/ 1045440 h 2436480"/>
                <a:gd name="connsiteX139" fmla="*/ 3127557 w 5779933"/>
                <a:gd name="connsiteY139" fmla="*/ 1071360 h 2436480"/>
                <a:gd name="connsiteX140" fmla="*/ 3153476 w 5779933"/>
                <a:gd name="connsiteY140" fmla="*/ 1088640 h 2436480"/>
                <a:gd name="connsiteX141" fmla="*/ 3188035 w 5779933"/>
                <a:gd name="connsiteY141" fmla="*/ 1097280 h 2436480"/>
                <a:gd name="connsiteX142" fmla="*/ 3213954 w 5779933"/>
                <a:gd name="connsiteY142" fmla="*/ 1114560 h 2436480"/>
                <a:gd name="connsiteX143" fmla="*/ 3265792 w 5779933"/>
                <a:gd name="connsiteY143" fmla="*/ 1080000 h 2436480"/>
                <a:gd name="connsiteX144" fmla="*/ 3274431 w 5779933"/>
                <a:gd name="connsiteY144" fmla="*/ 1054080 h 2436480"/>
                <a:gd name="connsiteX145" fmla="*/ 3291711 w 5779933"/>
                <a:gd name="connsiteY145" fmla="*/ 820800 h 2436480"/>
                <a:gd name="connsiteX146" fmla="*/ 3283071 w 5779933"/>
                <a:gd name="connsiteY146" fmla="*/ 622080 h 2436480"/>
                <a:gd name="connsiteX147" fmla="*/ 3265792 w 5779933"/>
                <a:gd name="connsiteY147" fmla="*/ 587520 h 2436480"/>
                <a:gd name="connsiteX148" fmla="*/ 3257152 w 5779933"/>
                <a:gd name="connsiteY148" fmla="*/ 561600 h 2436480"/>
                <a:gd name="connsiteX149" fmla="*/ 3274431 w 5779933"/>
                <a:gd name="connsiteY149" fmla="*/ 380160 h 2436480"/>
                <a:gd name="connsiteX150" fmla="*/ 3308990 w 5779933"/>
                <a:gd name="connsiteY150" fmla="*/ 319680 h 2436480"/>
                <a:gd name="connsiteX151" fmla="*/ 3334909 w 5779933"/>
                <a:gd name="connsiteY151" fmla="*/ 311040 h 2436480"/>
                <a:gd name="connsiteX152" fmla="*/ 3404026 w 5779933"/>
                <a:gd name="connsiteY152" fmla="*/ 276480 h 2436480"/>
                <a:gd name="connsiteX153" fmla="*/ 3438585 w 5779933"/>
                <a:gd name="connsiteY153" fmla="*/ 328320 h 2436480"/>
                <a:gd name="connsiteX154" fmla="*/ 3473143 w 5779933"/>
                <a:gd name="connsiteY154" fmla="*/ 380160 h 2436480"/>
                <a:gd name="connsiteX155" fmla="*/ 3490423 w 5779933"/>
                <a:gd name="connsiteY155" fmla="*/ 414720 h 2436480"/>
                <a:gd name="connsiteX156" fmla="*/ 3507702 w 5779933"/>
                <a:gd name="connsiteY156" fmla="*/ 466560 h 2436480"/>
                <a:gd name="connsiteX157" fmla="*/ 3516342 w 5779933"/>
                <a:gd name="connsiteY157" fmla="*/ 561600 h 2436480"/>
                <a:gd name="connsiteX158" fmla="*/ 3533621 w 5779933"/>
                <a:gd name="connsiteY158" fmla="*/ 587520 h 2436480"/>
                <a:gd name="connsiteX159" fmla="*/ 3568180 w 5779933"/>
                <a:gd name="connsiteY159" fmla="*/ 656640 h 2436480"/>
                <a:gd name="connsiteX160" fmla="*/ 3585459 w 5779933"/>
                <a:gd name="connsiteY160" fmla="*/ 734400 h 2436480"/>
                <a:gd name="connsiteX161" fmla="*/ 3594099 w 5779933"/>
                <a:gd name="connsiteY161" fmla="*/ 760320 h 2436480"/>
                <a:gd name="connsiteX162" fmla="*/ 3628657 w 5779933"/>
                <a:gd name="connsiteY162" fmla="*/ 777600 h 2436480"/>
                <a:gd name="connsiteX163" fmla="*/ 3680495 w 5779933"/>
                <a:gd name="connsiteY163" fmla="*/ 794880 h 2436480"/>
                <a:gd name="connsiteX164" fmla="*/ 3723694 w 5779933"/>
                <a:gd name="connsiteY164" fmla="*/ 760320 h 2436480"/>
                <a:gd name="connsiteX165" fmla="*/ 3740973 w 5779933"/>
                <a:gd name="connsiteY165" fmla="*/ 708480 h 2436480"/>
                <a:gd name="connsiteX166" fmla="*/ 3775531 w 5779933"/>
                <a:gd name="connsiteY166" fmla="*/ 656640 h 2436480"/>
                <a:gd name="connsiteX167" fmla="*/ 3792811 w 5779933"/>
                <a:gd name="connsiteY167" fmla="*/ 604800 h 2436480"/>
                <a:gd name="connsiteX168" fmla="*/ 3801450 w 5779933"/>
                <a:gd name="connsiteY168" fmla="*/ 578880 h 2436480"/>
                <a:gd name="connsiteX169" fmla="*/ 3818730 w 5779933"/>
                <a:gd name="connsiteY169" fmla="*/ 561600 h 2436480"/>
                <a:gd name="connsiteX170" fmla="*/ 3844649 w 5779933"/>
                <a:gd name="connsiteY170" fmla="*/ 475200 h 2436480"/>
                <a:gd name="connsiteX171" fmla="*/ 3861928 w 5779933"/>
                <a:gd name="connsiteY171" fmla="*/ 440640 h 2436480"/>
                <a:gd name="connsiteX172" fmla="*/ 3870568 w 5779933"/>
                <a:gd name="connsiteY172" fmla="*/ 388800 h 2436480"/>
                <a:gd name="connsiteX173" fmla="*/ 3879207 w 5779933"/>
                <a:gd name="connsiteY173" fmla="*/ 362880 h 2436480"/>
                <a:gd name="connsiteX174" fmla="*/ 3896487 w 5779933"/>
                <a:gd name="connsiteY174" fmla="*/ 259200 h 2436480"/>
                <a:gd name="connsiteX175" fmla="*/ 3922406 w 5779933"/>
                <a:gd name="connsiteY175" fmla="*/ 190080 h 2436480"/>
                <a:gd name="connsiteX176" fmla="*/ 3939685 w 5779933"/>
                <a:gd name="connsiteY176" fmla="*/ 129600 h 2436480"/>
                <a:gd name="connsiteX177" fmla="*/ 3965604 w 5779933"/>
                <a:gd name="connsiteY177" fmla="*/ 43200 h 2436480"/>
                <a:gd name="connsiteX178" fmla="*/ 3982883 w 5779933"/>
                <a:gd name="connsiteY178" fmla="*/ 8640 h 2436480"/>
                <a:gd name="connsiteX179" fmla="*/ 4008802 w 5779933"/>
                <a:gd name="connsiteY179" fmla="*/ 0 h 2436480"/>
                <a:gd name="connsiteX180" fmla="*/ 4026082 w 5779933"/>
                <a:gd name="connsiteY180" fmla="*/ 164160 h 2436480"/>
                <a:gd name="connsiteX181" fmla="*/ 4034721 w 5779933"/>
                <a:gd name="connsiteY181" fmla="*/ 207360 h 2436480"/>
                <a:gd name="connsiteX182" fmla="*/ 4052001 w 5779933"/>
                <a:gd name="connsiteY182" fmla="*/ 267840 h 2436480"/>
                <a:gd name="connsiteX183" fmla="*/ 4069280 w 5779933"/>
                <a:gd name="connsiteY183" fmla="*/ 388800 h 2436480"/>
                <a:gd name="connsiteX184" fmla="*/ 4095199 w 5779933"/>
                <a:gd name="connsiteY184" fmla="*/ 509760 h 2436480"/>
                <a:gd name="connsiteX185" fmla="*/ 4112478 w 5779933"/>
                <a:gd name="connsiteY185" fmla="*/ 648000 h 2436480"/>
                <a:gd name="connsiteX186" fmla="*/ 4129758 w 5779933"/>
                <a:gd name="connsiteY186" fmla="*/ 864000 h 2436480"/>
                <a:gd name="connsiteX187" fmla="*/ 4138397 w 5779933"/>
                <a:gd name="connsiteY187" fmla="*/ 1296000 h 2436480"/>
                <a:gd name="connsiteX188" fmla="*/ 4155677 w 5779933"/>
                <a:gd name="connsiteY188" fmla="*/ 1313280 h 2436480"/>
                <a:gd name="connsiteX189" fmla="*/ 4198875 w 5779933"/>
                <a:gd name="connsiteY189" fmla="*/ 1321920 h 2436480"/>
                <a:gd name="connsiteX190" fmla="*/ 4233433 w 5779933"/>
                <a:gd name="connsiteY190" fmla="*/ 1313280 h 2436480"/>
                <a:gd name="connsiteX191" fmla="*/ 4267992 w 5779933"/>
                <a:gd name="connsiteY191" fmla="*/ 1244160 h 2436480"/>
                <a:gd name="connsiteX192" fmla="*/ 4311190 w 5779933"/>
                <a:gd name="connsiteY192" fmla="*/ 1183680 h 2436480"/>
                <a:gd name="connsiteX193" fmla="*/ 4337109 w 5779933"/>
                <a:gd name="connsiteY193" fmla="*/ 1175040 h 2436480"/>
                <a:gd name="connsiteX194" fmla="*/ 4354389 w 5779933"/>
                <a:gd name="connsiteY194" fmla="*/ 1261440 h 2436480"/>
                <a:gd name="connsiteX195" fmla="*/ 4363028 w 5779933"/>
                <a:gd name="connsiteY195" fmla="*/ 1296000 h 2436480"/>
                <a:gd name="connsiteX196" fmla="*/ 4371668 w 5779933"/>
                <a:gd name="connsiteY196" fmla="*/ 1468800 h 2436480"/>
                <a:gd name="connsiteX197" fmla="*/ 4388947 w 5779933"/>
                <a:gd name="connsiteY197" fmla="*/ 1598400 h 2436480"/>
                <a:gd name="connsiteX198" fmla="*/ 4397587 w 5779933"/>
                <a:gd name="connsiteY198" fmla="*/ 1650240 h 2436480"/>
                <a:gd name="connsiteX199" fmla="*/ 4414866 w 5779933"/>
                <a:gd name="connsiteY199" fmla="*/ 1736640 h 2436480"/>
                <a:gd name="connsiteX200" fmla="*/ 4440785 w 5779933"/>
                <a:gd name="connsiteY200" fmla="*/ 1728000 h 2436480"/>
                <a:gd name="connsiteX201" fmla="*/ 4466704 w 5779933"/>
                <a:gd name="connsiteY201" fmla="*/ 1650240 h 2436480"/>
                <a:gd name="connsiteX202" fmla="*/ 4475344 w 5779933"/>
                <a:gd name="connsiteY202" fmla="*/ 1494720 h 2436480"/>
                <a:gd name="connsiteX203" fmla="*/ 4492623 w 5779933"/>
                <a:gd name="connsiteY203" fmla="*/ 1451520 h 2436480"/>
                <a:gd name="connsiteX204" fmla="*/ 4509903 w 5779933"/>
                <a:gd name="connsiteY204" fmla="*/ 1365120 h 2436480"/>
                <a:gd name="connsiteX205" fmla="*/ 4518542 w 5779933"/>
                <a:gd name="connsiteY205" fmla="*/ 1321920 h 2436480"/>
                <a:gd name="connsiteX206" fmla="*/ 4535822 w 5779933"/>
                <a:gd name="connsiteY206" fmla="*/ 1175040 h 2436480"/>
                <a:gd name="connsiteX207" fmla="*/ 4544461 w 5779933"/>
                <a:gd name="connsiteY207" fmla="*/ 1131840 h 2436480"/>
                <a:gd name="connsiteX208" fmla="*/ 4553101 w 5779933"/>
                <a:gd name="connsiteY208" fmla="*/ 984960 h 2436480"/>
                <a:gd name="connsiteX209" fmla="*/ 4570380 w 5779933"/>
                <a:gd name="connsiteY209" fmla="*/ 933120 h 2436480"/>
                <a:gd name="connsiteX210" fmla="*/ 4579020 w 5779933"/>
                <a:gd name="connsiteY210" fmla="*/ 898560 h 2436480"/>
                <a:gd name="connsiteX211" fmla="*/ 4596299 w 5779933"/>
                <a:gd name="connsiteY211" fmla="*/ 864000 h 2436480"/>
                <a:gd name="connsiteX212" fmla="*/ 4604939 w 5779933"/>
                <a:gd name="connsiteY212" fmla="*/ 838080 h 2436480"/>
                <a:gd name="connsiteX213" fmla="*/ 4613578 w 5779933"/>
                <a:gd name="connsiteY213" fmla="*/ 872640 h 2436480"/>
                <a:gd name="connsiteX214" fmla="*/ 4604939 w 5779933"/>
                <a:gd name="connsiteY214" fmla="*/ 907200 h 2436480"/>
                <a:gd name="connsiteX215" fmla="*/ 4596299 w 5779933"/>
                <a:gd name="connsiteY215" fmla="*/ 950400 h 2436480"/>
                <a:gd name="connsiteX216" fmla="*/ 4604939 w 5779933"/>
                <a:gd name="connsiteY216" fmla="*/ 1149120 h 2436480"/>
                <a:gd name="connsiteX217" fmla="*/ 4622218 w 5779933"/>
                <a:gd name="connsiteY217" fmla="*/ 1235520 h 2436480"/>
                <a:gd name="connsiteX218" fmla="*/ 4630858 w 5779933"/>
                <a:gd name="connsiteY218" fmla="*/ 1261440 h 2436480"/>
                <a:gd name="connsiteX219" fmla="*/ 4639497 w 5779933"/>
                <a:gd name="connsiteY219" fmla="*/ 1296000 h 2436480"/>
                <a:gd name="connsiteX220" fmla="*/ 4648137 w 5779933"/>
                <a:gd name="connsiteY220" fmla="*/ 1339200 h 2436480"/>
                <a:gd name="connsiteX221" fmla="*/ 4674056 w 5779933"/>
                <a:gd name="connsiteY221" fmla="*/ 1391040 h 2436480"/>
                <a:gd name="connsiteX222" fmla="*/ 4682696 w 5779933"/>
                <a:gd name="connsiteY222" fmla="*/ 1451520 h 2436480"/>
                <a:gd name="connsiteX223" fmla="*/ 4699975 w 5779933"/>
                <a:gd name="connsiteY223" fmla="*/ 1572480 h 2436480"/>
                <a:gd name="connsiteX224" fmla="*/ 4717254 w 5779933"/>
                <a:gd name="connsiteY224" fmla="*/ 1814400 h 2436480"/>
                <a:gd name="connsiteX225" fmla="*/ 4734534 w 5779933"/>
                <a:gd name="connsiteY225" fmla="*/ 2280960 h 2436480"/>
                <a:gd name="connsiteX226" fmla="*/ 4743173 w 5779933"/>
                <a:gd name="connsiteY226" fmla="*/ 2306880 h 2436480"/>
                <a:gd name="connsiteX227" fmla="*/ 4760453 w 5779933"/>
                <a:gd name="connsiteY227" fmla="*/ 2341440 h 2436480"/>
                <a:gd name="connsiteX228" fmla="*/ 4777732 w 5779933"/>
                <a:gd name="connsiteY228" fmla="*/ 2315520 h 2436480"/>
                <a:gd name="connsiteX229" fmla="*/ 4786372 w 5779933"/>
                <a:gd name="connsiteY229" fmla="*/ 2280960 h 2436480"/>
                <a:gd name="connsiteX230" fmla="*/ 4795011 w 5779933"/>
                <a:gd name="connsiteY230" fmla="*/ 1935360 h 2436480"/>
                <a:gd name="connsiteX231" fmla="*/ 4803651 w 5779933"/>
                <a:gd name="connsiteY231" fmla="*/ 1624320 h 2436480"/>
                <a:gd name="connsiteX232" fmla="*/ 4812291 w 5779933"/>
                <a:gd name="connsiteY232" fmla="*/ 1382400 h 2436480"/>
                <a:gd name="connsiteX233" fmla="*/ 4829570 w 5779933"/>
                <a:gd name="connsiteY233" fmla="*/ 1313280 h 2436480"/>
                <a:gd name="connsiteX234" fmla="*/ 4846849 w 5779933"/>
                <a:gd name="connsiteY234" fmla="*/ 1226880 h 2436480"/>
                <a:gd name="connsiteX235" fmla="*/ 4855489 w 5779933"/>
                <a:gd name="connsiteY235" fmla="*/ 1200960 h 2436480"/>
                <a:gd name="connsiteX236" fmla="*/ 4864129 w 5779933"/>
                <a:gd name="connsiteY236" fmla="*/ 1166400 h 2436480"/>
                <a:gd name="connsiteX237" fmla="*/ 4872768 w 5779933"/>
                <a:gd name="connsiteY237" fmla="*/ 1140480 h 2436480"/>
                <a:gd name="connsiteX238" fmla="*/ 4890048 w 5779933"/>
                <a:gd name="connsiteY238" fmla="*/ 1071360 h 2436480"/>
                <a:gd name="connsiteX239" fmla="*/ 4898687 w 5779933"/>
                <a:gd name="connsiteY239" fmla="*/ 1045440 h 2436480"/>
                <a:gd name="connsiteX240" fmla="*/ 4907327 w 5779933"/>
                <a:gd name="connsiteY240" fmla="*/ 1010880 h 2436480"/>
                <a:gd name="connsiteX241" fmla="*/ 4933246 w 5779933"/>
                <a:gd name="connsiteY241" fmla="*/ 933120 h 2436480"/>
                <a:gd name="connsiteX242" fmla="*/ 4941886 w 5779933"/>
                <a:gd name="connsiteY242" fmla="*/ 898560 h 2436480"/>
                <a:gd name="connsiteX243" fmla="*/ 4959165 w 5779933"/>
                <a:gd name="connsiteY243" fmla="*/ 846720 h 2436480"/>
                <a:gd name="connsiteX244" fmla="*/ 4976444 w 5779933"/>
                <a:gd name="connsiteY244" fmla="*/ 786240 h 2436480"/>
                <a:gd name="connsiteX245" fmla="*/ 4993724 w 5779933"/>
                <a:gd name="connsiteY245" fmla="*/ 768960 h 2436480"/>
                <a:gd name="connsiteX246" fmla="*/ 5036922 w 5779933"/>
                <a:gd name="connsiteY246" fmla="*/ 699840 h 2436480"/>
                <a:gd name="connsiteX247" fmla="*/ 5062841 w 5779933"/>
                <a:gd name="connsiteY247" fmla="*/ 682560 h 2436480"/>
                <a:gd name="connsiteX248" fmla="*/ 5071480 w 5779933"/>
                <a:gd name="connsiteY248" fmla="*/ 717120 h 2436480"/>
                <a:gd name="connsiteX249" fmla="*/ 5054201 w 5779933"/>
                <a:gd name="connsiteY249" fmla="*/ 777600 h 2436480"/>
                <a:gd name="connsiteX250" fmla="*/ 5062841 w 5779933"/>
                <a:gd name="connsiteY250" fmla="*/ 881280 h 2436480"/>
                <a:gd name="connsiteX251" fmla="*/ 5097399 w 5779933"/>
                <a:gd name="connsiteY251" fmla="*/ 959040 h 2436480"/>
                <a:gd name="connsiteX252" fmla="*/ 5123318 w 5779933"/>
                <a:gd name="connsiteY252" fmla="*/ 1010880 h 2436480"/>
                <a:gd name="connsiteX253" fmla="*/ 5149237 w 5779933"/>
                <a:gd name="connsiteY253" fmla="*/ 1080000 h 2436480"/>
                <a:gd name="connsiteX254" fmla="*/ 5166517 w 5779933"/>
                <a:gd name="connsiteY254" fmla="*/ 1097280 h 2436480"/>
                <a:gd name="connsiteX255" fmla="*/ 5183796 w 5779933"/>
                <a:gd name="connsiteY255" fmla="*/ 1140480 h 2436480"/>
                <a:gd name="connsiteX256" fmla="*/ 5209715 w 5779933"/>
                <a:gd name="connsiteY256" fmla="*/ 1200960 h 2436480"/>
                <a:gd name="connsiteX257" fmla="*/ 5226994 w 5779933"/>
                <a:gd name="connsiteY257" fmla="*/ 1270080 h 2436480"/>
                <a:gd name="connsiteX258" fmla="*/ 5244274 w 5779933"/>
                <a:gd name="connsiteY258" fmla="*/ 1935360 h 2436480"/>
                <a:gd name="connsiteX259" fmla="*/ 5252913 w 5779933"/>
                <a:gd name="connsiteY259" fmla="*/ 2030400 h 2436480"/>
                <a:gd name="connsiteX260" fmla="*/ 5261553 w 5779933"/>
                <a:gd name="connsiteY260" fmla="*/ 2064960 h 2436480"/>
                <a:gd name="connsiteX261" fmla="*/ 5296112 w 5779933"/>
                <a:gd name="connsiteY261" fmla="*/ 2160000 h 2436480"/>
                <a:gd name="connsiteX262" fmla="*/ 5304751 w 5779933"/>
                <a:gd name="connsiteY262" fmla="*/ 2220480 h 2436480"/>
                <a:gd name="connsiteX263" fmla="*/ 5322031 w 5779933"/>
                <a:gd name="connsiteY263" fmla="*/ 2237760 h 2436480"/>
                <a:gd name="connsiteX264" fmla="*/ 5330670 w 5779933"/>
                <a:gd name="connsiteY264" fmla="*/ 2306880 h 2436480"/>
                <a:gd name="connsiteX265" fmla="*/ 5347950 w 5779933"/>
                <a:gd name="connsiteY265" fmla="*/ 2367360 h 2436480"/>
                <a:gd name="connsiteX266" fmla="*/ 5365229 w 5779933"/>
                <a:gd name="connsiteY266" fmla="*/ 2436480 h 2436480"/>
                <a:gd name="connsiteX267" fmla="*/ 5399788 w 5779933"/>
                <a:gd name="connsiteY267" fmla="*/ 2427840 h 2436480"/>
                <a:gd name="connsiteX268" fmla="*/ 5408427 w 5779933"/>
                <a:gd name="connsiteY268" fmla="*/ 2401920 h 2436480"/>
                <a:gd name="connsiteX269" fmla="*/ 5425707 w 5779933"/>
                <a:gd name="connsiteY269" fmla="*/ 2358720 h 2436480"/>
                <a:gd name="connsiteX270" fmla="*/ 5442986 w 5779933"/>
                <a:gd name="connsiteY270" fmla="*/ 2168640 h 2436480"/>
                <a:gd name="connsiteX271" fmla="*/ 5468905 w 5779933"/>
                <a:gd name="connsiteY271" fmla="*/ 2082240 h 2436480"/>
                <a:gd name="connsiteX272" fmla="*/ 5494824 w 5779933"/>
                <a:gd name="connsiteY272" fmla="*/ 1961280 h 2436480"/>
                <a:gd name="connsiteX273" fmla="*/ 5512103 w 5779933"/>
                <a:gd name="connsiteY273" fmla="*/ 1900800 h 2436480"/>
                <a:gd name="connsiteX274" fmla="*/ 5529382 w 5779933"/>
                <a:gd name="connsiteY274" fmla="*/ 1719360 h 2436480"/>
                <a:gd name="connsiteX275" fmla="*/ 5538022 w 5779933"/>
                <a:gd name="connsiteY275" fmla="*/ 1667520 h 2436480"/>
                <a:gd name="connsiteX276" fmla="*/ 5546662 w 5779933"/>
                <a:gd name="connsiteY276" fmla="*/ 1563840 h 2436480"/>
                <a:gd name="connsiteX277" fmla="*/ 5598500 w 5779933"/>
                <a:gd name="connsiteY277" fmla="*/ 1399680 h 2436480"/>
                <a:gd name="connsiteX278" fmla="*/ 5615779 w 5779933"/>
                <a:gd name="connsiteY278" fmla="*/ 1313280 h 2436480"/>
                <a:gd name="connsiteX279" fmla="*/ 5633058 w 5779933"/>
                <a:gd name="connsiteY279" fmla="*/ 1175040 h 2436480"/>
                <a:gd name="connsiteX280" fmla="*/ 5641698 w 5779933"/>
                <a:gd name="connsiteY280" fmla="*/ 959040 h 2436480"/>
                <a:gd name="connsiteX281" fmla="*/ 5658977 w 5779933"/>
                <a:gd name="connsiteY281" fmla="*/ 829440 h 2436480"/>
                <a:gd name="connsiteX282" fmla="*/ 5676257 w 5779933"/>
                <a:gd name="connsiteY282" fmla="*/ 682560 h 2436480"/>
                <a:gd name="connsiteX283" fmla="*/ 5693536 w 5779933"/>
                <a:gd name="connsiteY283" fmla="*/ 639360 h 2436480"/>
                <a:gd name="connsiteX284" fmla="*/ 5710815 w 5779933"/>
                <a:gd name="connsiteY284" fmla="*/ 570240 h 2436480"/>
                <a:gd name="connsiteX285" fmla="*/ 5728095 w 5779933"/>
                <a:gd name="connsiteY285" fmla="*/ 527040 h 2436480"/>
                <a:gd name="connsiteX286" fmla="*/ 5779933 w 5779933"/>
                <a:gd name="connsiteY286" fmla="*/ 501120 h 2436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</a:cxnLst>
              <a:rect l="l" t="t" r="r" b="b"/>
              <a:pathLst>
                <a:path w="5779933" h="2436480">
                  <a:moveTo>
                    <a:pt x="0" y="1304640"/>
                  </a:moveTo>
                  <a:cubicBezTo>
                    <a:pt x="14399" y="1281600"/>
                    <a:pt x="29423" y="1258939"/>
                    <a:pt x="43198" y="1235520"/>
                  </a:cubicBezTo>
                  <a:cubicBezTo>
                    <a:pt x="58231" y="1209962"/>
                    <a:pt x="69950" y="1182432"/>
                    <a:pt x="86397" y="1157760"/>
                  </a:cubicBezTo>
                  <a:cubicBezTo>
                    <a:pt x="120114" y="1107182"/>
                    <a:pt x="153648" y="1079762"/>
                    <a:pt x="181433" y="1028160"/>
                  </a:cubicBezTo>
                  <a:cubicBezTo>
                    <a:pt x="191831" y="1008848"/>
                    <a:pt x="198276" y="987647"/>
                    <a:pt x="207352" y="967680"/>
                  </a:cubicBezTo>
                  <a:cubicBezTo>
                    <a:pt x="227210" y="923990"/>
                    <a:pt x="228430" y="935211"/>
                    <a:pt x="241911" y="881280"/>
                  </a:cubicBezTo>
                  <a:cubicBezTo>
                    <a:pt x="244680" y="870202"/>
                    <a:pt x="252991" y="833199"/>
                    <a:pt x="259190" y="820800"/>
                  </a:cubicBezTo>
                  <a:cubicBezTo>
                    <a:pt x="263834" y="811512"/>
                    <a:pt x="272252" y="804369"/>
                    <a:pt x="276469" y="794880"/>
                  </a:cubicBezTo>
                  <a:cubicBezTo>
                    <a:pt x="316165" y="705562"/>
                    <a:pt x="268699" y="776441"/>
                    <a:pt x="319668" y="708480"/>
                  </a:cubicBezTo>
                  <a:cubicBezTo>
                    <a:pt x="325428" y="691200"/>
                    <a:pt x="332529" y="674311"/>
                    <a:pt x="336947" y="656640"/>
                  </a:cubicBezTo>
                  <a:cubicBezTo>
                    <a:pt x="341329" y="639111"/>
                    <a:pt x="346792" y="613507"/>
                    <a:pt x="354226" y="596160"/>
                  </a:cubicBezTo>
                  <a:cubicBezTo>
                    <a:pt x="359299" y="584322"/>
                    <a:pt x="366433" y="573438"/>
                    <a:pt x="371506" y="561600"/>
                  </a:cubicBezTo>
                  <a:cubicBezTo>
                    <a:pt x="375093" y="553229"/>
                    <a:pt x="373705" y="542120"/>
                    <a:pt x="380145" y="535680"/>
                  </a:cubicBezTo>
                  <a:cubicBezTo>
                    <a:pt x="386584" y="529240"/>
                    <a:pt x="397424" y="529920"/>
                    <a:pt x="406064" y="527040"/>
                  </a:cubicBezTo>
                  <a:cubicBezTo>
                    <a:pt x="417584" y="532800"/>
                    <a:pt x="430566" y="536274"/>
                    <a:pt x="440623" y="544320"/>
                  </a:cubicBezTo>
                  <a:cubicBezTo>
                    <a:pt x="459705" y="559586"/>
                    <a:pt x="492461" y="596160"/>
                    <a:pt x="492461" y="596160"/>
                  </a:cubicBezTo>
                  <a:cubicBezTo>
                    <a:pt x="495341" y="645120"/>
                    <a:pt x="496450" y="694216"/>
                    <a:pt x="501100" y="743040"/>
                  </a:cubicBezTo>
                  <a:cubicBezTo>
                    <a:pt x="503206" y="765153"/>
                    <a:pt x="512690" y="782658"/>
                    <a:pt x="518380" y="803520"/>
                  </a:cubicBezTo>
                  <a:cubicBezTo>
                    <a:pt x="524629" y="826432"/>
                    <a:pt x="525039" y="851398"/>
                    <a:pt x="535659" y="872640"/>
                  </a:cubicBezTo>
                  <a:cubicBezTo>
                    <a:pt x="541419" y="884160"/>
                    <a:pt x="547865" y="895362"/>
                    <a:pt x="552938" y="907200"/>
                  </a:cubicBezTo>
                  <a:cubicBezTo>
                    <a:pt x="556525" y="915571"/>
                    <a:pt x="559076" y="924363"/>
                    <a:pt x="561578" y="933120"/>
                  </a:cubicBezTo>
                  <a:cubicBezTo>
                    <a:pt x="570290" y="963611"/>
                    <a:pt x="574428" y="987043"/>
                    <a:pt x="578857" y="1019520"/>
                  </a:cubicBezTo>
                  <a:cubicBezTo>
                    <a:pt x="608454" y="1236570"/>
                    <a:pt x="586572" y="1078001"/>
                    <a:pt x="604776" y="1287360"/>
                  </a:cubicBezTo>
                  <a:cubicBezTo>
                    <a:pt x="609325" y="1339673"/>
                    <a:pt x="615936" y="1365958"/>
                    <a:pt x="622056" y="1416960"/>
                  </a:cubicBezTo>
                  <a:cubicBezTo>
                    <a:pt x="643507" y="1595725"/>
                    <a:pt x="626033" y="1519273"/>
                    <a:pt x="647975" y="1607040"/>
                  </a:cubicBezTo>
                  <a:cubicBezTo>
                    <a:pt x="650268" y="1629973"/>
                    <a:pt x="656740" y="1736828"/>
                    <a:pt x="673894" y="1762560"/>
                  </a:cubicBezTo>
                  <a:lnTo>
                    <a:pt x="691173" y="1788480"/>
                  </a:lnTo>
                  <a:cubicBezTo>
                    <a:pt x="694053" y="1802880"/>
                    <a:pt x="696252" y="1817433"/>
                    <a:pt x="699813" y="1831680"/>
                  </a:cubicBezTo>
                  <a:cubicBezTo>
                    <a:pt x="702022" y="1840515"/>
                    <a:pt x="701041" y="1852306"/>
                    <a:pt x="708452" y="1857600"/>
                  </a:cubicBezTo>
                  <a:cubicBezTo>
                    <a:pt x="723273" y="1868187"/>
                    <a:pt x="760290" y="1874880"/>
                    <a:pt x="760290" y="1874880"/>
                  </a:cubicBezTo>
                  <a:cubicBezTo>
                    <a:pt x="763170" y="1866240"/>
                    <a:pt x="764412" y="1856867"/>
                    <a:pt x="768930" y="1848960"/>
                  </a:cubicBezTo>
                  <a:cubicBezTo>
                    <a:pt x="810775" y="1775730"/>
                    <a:pt x="783679" y="1847910"/>
                    <a:pt x="803489" y="1788480"/>
                  </a:cubicBezTo>
                  <a:cubicBezTo>
                    <a:pt x="809249" y="1748160"/>
                    <a:pt x="796331" y="1700104"/>
                    <a:pt x="820768" y="1667520"/>
                  </a:cubicBezTo>
                  <a:cubicBezTo>
                    <a:pt x="829408" y="1656000"/>
                    <a:pt x="839055" y="1645171"/>
                    <a:pt x="846687" y="1632960"/>
                  </a:cubicBezTo>
                  <a:cubicBezTo>
                    <a:pt x="891627" y="1561052"/>
                    <a:pt x="843213" y="1631268"/>
                    <a:pt x="872606" y="1572480"/>
                  </a:cubicBezTo>
                  <a:cubicBezTo>
                    <a:pt x="877250" y="1563192"/>
                    <a:pt x="884125" y="1555200"/>
                    <a:pt x="889885" y="1546560"/>
                  </a:cubicBezTo>
                  <a:cubicBezTo>
                    <a:pt x="907867" y="1474634"/>
                    <a:pt x="885972" y="1545746"/>
                    <a:pt x="915804" y="1486080"/>
                  </a:cubicBezTo>
                  <a:cubicBezTo>
                    <a:pt x="923066" y="1471556"/>
                    <a:pt x="928928" y="1439449"/>
                    <a:pt x="933083" y="1425600"/>
                  </a:cubicBezTo>
                  <a:cubicBezTo>
                    <a:pt x="938317" y="1408153"/>
                    <a:pt x="950363" y="1373760"/>
                    <a:pt x="950363" y="1373760"/>
                  </a:cubicBezTo>
                  <a:cubicBezTo>
                    <a:pt x="959003" y="1376640"/>
                    <a:pt x="970989" y="1374989"/>
                    <a:pt x="976282" y="1382400"/>
                  </a:cubicBezTo>
                  <a:cubicBezTo>
                    <a:pt x="986869" y="1397222"/>
                    <a:pt x="989989" y="1416379"/>
                    <a:pt x="993561" y="1434240"/>
                  </a:cubicBezTo>
                  <a:cubicBezTo>
                    <a:pt x="1003987" y="1486370"/>
                    <a:pt x="997558" y="1463508"/>
                    <a:pt x="1010840" y="1503360"/>
                  </a:cubicBezTo>
                  <a:cubicBezTo>
                    <a:pt x="1048279" y="1500480"/>
                    <a:pt x="1101623" y="1525482"/>
                    <a:pt x="1123156" y="1494720"/>
                  </a:cubicBezTo>
                  <a:cubicBezTo>
                    <a:pt x="1154579" y="1449829"/>
                    <a:pt x="1124709" y="1384896"/>
                    <a:pt x="1131796" y="1330560"/>
                  </a:cubicBezTo>
                  <a:cubicBezTo>
                    <a:pt x="1133462" y="1317789"/>
                    <a:pt x="1144292" y="1307959"/>
                    <a:pt x="1149075" y="1296000"/>
                  </a:cubicBezTo>
                  <a:cubicBezTo>
                    <a:pt x="1155839" y="1279088"/>
                    <a:pt x="1160594" y="1261440"/>
                    <a:pt x="1166354" y="1244160"/>
                  </a:cubicBezTo>
                  <a:cubicBezTo>
                    <a:pt x="1169234" y="1235520"/>
                    <a:pt x="1169942" y="1225818"/>
                    <a:pt x="1174994" y="1218240"/>
                  </a:cubicBezTo>
                  <a:cubicBezTo>
                    <a:pt x="1190527" y="1194939"/>
                    <a:pt x="1194951" y="1193227"/>
                    <a:pt x="1200913" y="1166400"/>
                  </a:cubicBezTo>
                  <a:cubicBezTo>
                    <a:pt x="1204713" y="1149299"/>
                    <a:pt x="1205753" y="1131661"/>
                    <a:pt x="1209553" y="1114560"/>
                  </a:cubicBezTo>
                  <a:cubicBezTo>
                    <a:pt x="1228052" y="1031309"/>
                    <a:pt x="1208022" y="1157539"/>
                    <a:pt x="1226832" y="1054080"/>
                  </a:cubicBezTo>
                  <a:cubicBezTo>
                    <a:pt x="1230475" y="1034044"/>
                    <a:pt x="1230892" y="1013443"/>
                    <a:pt x="1235471" y="993600"/>
                  </a:cubicBezTo>
                  <a:cubicBezTo>
                    <a:pt x="1239567" y="975852"/>
                    <a:pt x="1239871" y="954640"/>
                    <a:pt x="1252751" y="941760"/>
                  </a:cubicBezTo>
                  <a:cubicBezTo>
                    <a:pt x="1311931" y="882577"/>
                    <a:pt x="1284256" y="903476"/>
                    <a:pt x="1330508" y="872640"/>
                  </a:cubicBezTo>
                  <a:cubicBezTo>
                    <a:pt x="1344021" y="845612"/>
                    <a:pt x="1347436" y="829674"/>
                    <a:pt x="1373706" y="812160"/>
                  </a:cubicBezTo>
                  <a:cubicBezTo>
                    <a:pt x="1381283" y="807108"/>
                    <a:pt x="1391254" y="807108"/>
                    <a:pt x="1399625" y="803520"/>
                  </a:cubicBezTo>
                  <a:cubicBezTo>
                    <a:pt x="1411463" y="798446"/>
                    <a:pt x="1422664" y="792000"/>
                    <a:pt x="1434184" y="786240"/>
                  </a:cubicBezTo>
                  <a:cubicBezTo>
                    <a:pt x="1461566" y="745165"/>
                    <a:pt x="1441612" y="763604"/>
                    <a:pt x="1503301" y="743040"/>
                  </a:cubicBezTo>
                  <a:lnTo>
                    <a:pt x="1529220" y="734400"/>
                  </a:lnTo>
                  <a:cubicBezTo>
                    <a:pt x="1537860" y="725760"/>
                    <a:pt x="1545753" y="716302"/>
                    <a:pt x="1555139" y="708480"/>
                  </a:cubicBezTo>
                  <a:cubicBezTo>
                    <a:pt x="1563116" y="701832"/>
                    <a:pt x="1575906" y="700216"/>
                    <a:pt x="1581058" y="691200"/>
                  </a:cubicBezTo>
                  <a:cubicBezTo>
                    <a:pt x="1588344" y="678450"/>
                    <a:pt x="1584542" y="661750"/>
                    <a:pt x="1589698" y="648000"/>
                  </a:cubicBezTo>
                  <a:cubicBezTo>
                    <a:pt x="1593344" y="638277"/>
                    <a:pt x="1602760" y="631569"/>
                    <a:pt x="1606977" y="622080"/>
                  </a:cubicBezTo>
                  <a:cubicBezTo>
                    <a:pt x="1618995" y="595038"/>
                    <a:pt x="1625716" y="564401"/>
                    <a:pt x="1632896" y="535680"/>
                  </a:cubicBezTo>
                  <a:cubicBezTo>
                    <a:pt x="1635776" y="498240"/>
                    <a:pt x="1634616" y="460267"/>
                    <a:pt x="1641536" y="423360"/>
                  </a:cubicBezTo>
                  <a:cubicBezTo>
                    <a:pt x="1643450" y="413154"/>
                    <a:pt x="1653663" y="406456"/>
                    <a:pt x="1658815" y="397440"/>
                  </a:cubicBezTo>
                  <a:cubicBezTo>
                    <a:pt x="1665205" y="386257"/>
                    <a:pt x="1671311" y="374839"/>
                    <a:pt x="1676094" y="362880"/>
                  </a:cubicBezTo>
                  <a:cubicBezTo>
                    <a:pt x="1682858" y="345968"/>
                    <a:pt x="1683270" y="326196"/>
                    <a:pt x="1693373" y="311040"/>
                  </a:cubicBezTo>
                  <a:cubicBezTo>
                    <a:pt x="1704893" y="293760"/>
                    <a:pt x="1718645" y="277775"/>
                    <a:pt x="1727932" y="259200"/>
                  </a:cubicBezTo>
                  <a:cubicBezTo>
                    <a:pt x="1733692" y="247680"/>
                    <a:pt x="1736104" y="233747"/>
                    <a:pt x="1745211" y="224640"/>
                  </a:cubicBezTo>
                  <a:cubicBezTo>
                    <a:pt x="1751651" y="218200"/>
                    <a:pt x="1762490" y="218880"/>
                    <a:pt x="1771130" y="216000"/>
                  </a:cubicBezTo>
                  <a:cubicBezTo>
                    <a:pt x="1801634" y="246504"/>
                    <a:pt x="1781693" y="220173"/>
                    <a:pt x="1797049" y="276480"/>
                  </a:cubicBezTo>
                  <a:cubicBezTo>
                    <a:pt x="1801841" y="294053"/>
                    <a:pt x="1814329" y="328320"/>
                    <a:pt x="1814329" y="328320"/>
                  </a:cubicBezTo>
                  <a:cubicBezTo>
                    <a:pt x="1817209" y="374400"/>
                    <a:pt x="1818788" y="420580"/>
                    <a:pt x="1822968" y="466560"/>
                  </a:cubicBezTo>
                  <a:cubicBezTo>
                    <a:pt x="1824554" y="484006"/>
                    <a:pt x="1830847" y="500898"/>
                    <a:pt x="1831608" y="518400"/>
                  </a:cubicBezTo>
                  <a:cubicBezTo>
                    <a:pt x="1836614" y="633527"/>
                    <a:pt x="1834894" y="748888"/>
                    <a:pt x="1840248" y="864000"/>
                  </a:cubicBezTo>
                  <a:cubicBezTo>
                    <a:pt x="1841699" y="895204"/>
                    <a:pt x="1850314" y="890396"/>
                    <a:pt x="1874806" y="898560"/>
                  </a:cubicBezTo>
                  <a:cubicBezTo>
                    <a:pt x="1883446" y="895680"/>
                    <a:pt x="1895432" y="897331"/>
                    <a:pt x="1900725" y="889920"/>
                  </a:cubicBezTo>
                  <a:cubicBezTo>
                    <a:pt x="1911312" y="875098"/>
                    <a:pt x="1918005" y="838080"/>
                    <a:pt x="1918005" y="838080"/>
                  </a:cubicBezTo>
                  <a:cubicBezTo>
                    <a:pt x="1919371" y="818957"/>
                    <a:pt x="1915646" y="730477"/>
                    <a:pt x="1935284" y="691200"/>
                  </a:cubicBezTo>
                  <a:cubicBezTo>
                    <a:pt x="1939928" y="681912"/>
                    <a:pt x="1946076" y="673388"/>
                    <a:pt x="1952563" y="665280"/>
                  </a:cubicBezTo>
                  <a:cubicBezTo>
                    <a:pt x="1957652" y="658919"/>
                    <a:pt x="1964083" y="653760"/>
                    <a:pt x="1969843" y="648000"/>
                  </a:cubicBezTo>
                  <a:cubicBezTo>
                    <a:pt x="2017531" y="719536"/>
                    <a:pt x="1959774" y="623571"/>
                    <a:pt x="1995762" y="803520"/>
                  </a:cubicBezTo>
                  <a:cubicBezTo>
                    <a:pt x="2009856" y="873994"/>
                    <a:pt x="2014555" y="874155"/>
                    <a:pt x="2047600" y="907200"/>
                  </a:cubicBezTo>
                  <a:lnTo>
                    <a:pt x="2073519" y="984960"/>
                  </a:lnTo>
                  <a:lnTo>
                    <a:pt x="2082158" y="1010880"/>
                  </a:lnTo>
                  <a:lnTo>
                    <a:pt x="2090798" y="1036800"/>
                  </a:lnTo>
                  <a:cubicBezTo>
                    <a:pt x="2093678" y="1054080"/>
                    <a:pt x="2098540" y="1071145"/>
                    <a:pt x="2099437" y="1088640"/>
                  </a:cubicBezTo>
                  <a:cubicBezTo>
                    <a:pt x="2103090" y="1159874"/>
                    <a:pt x="2095830" y="1329801"/>
                    <a:pt x="2116717" y="1434240"/>
                  </a:cubicBezTo>
                  <a:cubicBezTo>
                    <a:pt x="2118503" y="1443170"/>
                    <a:pt x="2123380" y="1451270"/>
                    <a:pt x="2125356" y="1460160"/>
                  </a:cubicBezTo>
                  <a:cubicBezTo>
                    <a:pt x="2164338" y="1635589"/>
                    <a:pt x="2113461" y="1435800"/>
                    <a:pt x="2142636" y="1537920"/>
                  </a:cubicBezTo>
                  <a:cubicBezTo>
                    <a:pt x="2145898" y="1549338"/>
                    <a:pt x="2145965" y="1561859"/>
                    <a:pt x="2151275" y="1572480"/>
                  </a:cubicBezTo>
                  <a:cubicBezTo>
                    <a:pt x="2154918" y="1579766"/>
                    <a:pt x="2163668" y="1583243"/>
                    <a:pt x="2168555" y="1589760"/>
                  </a:cubicBezTo>
                  <a:cubicBezTo>
                    <a:pt x="2181015" y="1606374"/>
                    <a:pt x="2191594" y="1624320"/>
                    <a:pt x="2203113" y="1641600"/>
                  </a:cubicBezTo>
                  <a:lnTo>
                    <a:pt x="2220393" y="1667520"/>
                  </a:lnTo>
                  <a:cubicBezTo>
                    <a:pt x="2244866" y="1740947"/>
                    <a:pt x="2210734" y="1651420"/>
                    <a:pt x="2246312" y="1710720"/>
                  </a:cubicBezTo>
                  <a:cubicBezTo>
                    <a:pt x="2259043" y="1731939"/>
                    <a:pt x="2252303" y="1748623"/>
                    <a:pt x="2263591" y="1771200"/>
                  </a:cubicBezTo>
                  <a:cubicBezTo>
                    <a:pt x="2272878" y="1789775"/>
                    <a:pt x="2298150" y="1823040"/>
                    <a:pt x="2298150" y="1823040"/>
                  </a:cubicBezTo>
                  <a:cubicBezTo>
                    <a:pt x="2301030" y="1831680"/>
                    <a:pt x="2300349" y="1842520"/>
                    <a:pt x="2306789" y="1848960"/>
                  </a:cubicBezTo>
                  <a:cubicBezTo>
                    <a:pt x="2325019" y="1867191"/>
                    <a:pt x="2370481" y="1851304"/>
                    <a:pt x="2384546" y="1848960"/>
                  </a:cubicBezTo>
                  <a:cubicBezTo>
                    <a:pt x="2390306" y="1843200"/>
                    <a:pt x="2398183" y="1838966"/>
                    <a:pt x="2401826" y="1831680"/>
                  </a:cubicBezTo>
                  <a:cubicBezTo>
                    <a:pt x="2407136" y="1821059"/>
                    <a:pt x="2407203" y="1808538"/>
                    <a:pt x="2410465" y="1797120"/>
                  </a:cubicBezTo>
                  <a:cubicBezTo>
                    <a:pt x="2412967" y="1788363"/>
                    <a:pt x="2416225" y="1779840"/>
                    <a:pt x="2419105" y="1771200"/>
                  </a:cubicBezTo>
                  <a:cubicBezTo>
                    <a:pt x="2421985" y="1748160"/>
                    <a:pt x="2419810" y="1723901"/>
                    <a:pt x="2427745" y="1702080"/>
                  </a:cubicBezTo>
                  <a:cubicBezTo>
                    <a:pt x="2431921" y="1690597"/>
                    <a:pt x="2445842" y="1685547"/>
                    <a:pt x="2453664" y="1676160"/>
                  </a:cubicBezTo>
                  <a:cubicBezTo>
                    <a:pt x="2460311" y="1668183"/>
                    <a:pt x="2466299" y="1659528"/>
                    <a:pt x="2470943" y="1650240"/>
                  </a:cubicBezTo>
                  <a:cubicBezTo>
                    <a:pt x="2475016" y="1642094"/>
                    <a:pt x="2473753" y="1631317"/>
                    <a:pt x="2479583" y="1624320"/>
                  </a:cubicBezTo>
                  <a:cubicBezTo>
                    <a:pt x="2488801" y="1613258"/>
                    <a:pt x="2503959" y="1608582"/>
                    <a:pt x="2514141" y="1598400"/>
                  </a:cubicBezTo>
                  <a:cubicBezTo>
                    <a:pt x="2521483" y="1591057"/>
                    <a:pt x="2525660" y="1581120"/>
                    <a:pt x="2531420" y="1572480"/>
                  </a:cubicBezTo>
                  <a:cubicBezTo>
                    <a:pt x="2540060" y="1575360"/>
                    <a:pt x="2552287" y="1573542"/>
                    <a:pt x="2557339" y="1581120"/>
                  </a:cubicBezTo>
                  <a:cubicBezTo>
                    <a:pt x="2584329" y="1621607"/>
                    <a:pt x="2543006" y="1635908"/>
                    <a:pt x="2583258" y="1676160"/>
                  </a:cubicBezTo>
                  <a:cubicBezTo>
                    <a:pt x="2607880" y="1700782"/>
                    <a:pt x="2593760" y="1688921"/>
                    <a:pt x="2626457" y="1710720"/>
                  </a:cubicBezTo>
                  <a:cubicBezTo>
                    <a:pt x="2640856" y="1707840"/>
                    <a:pt x="2659272" y="1712464"/>
                    <a:pt x="2669655" y="1702080"/>
                  </a:cubicBezTo>
                  <a:cubicBezTo>
                    <a:pt x="2680039" y="1691696"/>
                    <a:pt x="2675110" y="1673216"/>
                    <a:pt x="2678295" y="1658880"/>
                  </a:cubicBezTo>
                  <a:cubicBezTo>
                    <a:pt x="2680871" y="1647288"/>
                    <a:pt x="2684054" y="1635840"/>
                    <a:pt x="2686934" y="1624320"/>
                  </a:cubicBezTo>
                  <a:cubicBezTo>
                    <a:pt x="2689814" y="1586880"/>
                    <a:pt x="2689048" y="1548979"/>
                    <a:pt x="2695574" y="1512000"/>
                  </a:cubicBezTo>
                  <a:cubicBezTo>
                    <a:pt x="2697812" y="1499316"/>
                    <a:pt x="2708452" y="1489544"/>
                    <a:pt x="2712853" y="1477440"/>
                  </a:cubicBezTo>
                  <a:cubicBezTo>
                    <a:pt x="2720018" y="1457736"/>
                    <a:pt x="2723155" y="1436731"/>
                    <a:pt x="2730133" y="1416960"/>
                  </a:cubicBezTo>
                  <a:cubicBezTo>
                    <a:pt x="2740456" y="1387710"/>
                    <a:pt x="2754882" y="1359987"/>
                    <a:pt x="2764691" y="1330560"/>
                  </a:cubicBezTo>
                  <a:cubicBezTo>
                    <a:pt x="2770451" y="1313280"/>
                    <a:pt x="2777554" y="1296391"/>
                    <a:pt x="2781971" y="1278720"/>
                  </a:cubicBezTo>
                  <a:cubicBezTo>
                    <a:pt x="2787784" y="1255465"/>
                    <a:pt x="2791753" y="1228965"/>
                    <a:pt x="2807890" y="1209600"/>
                  </a:cubicBezTo>
                  <a:cubicBezTo>
                    <a:pt x="2814537" y="1201623"/>
                    <a:pt x="2825169" y="1198080"/>
                    <a:pt x="2833809" y="1192320"/>
                  </a:cubicBezTo>
                  <a:cubicBezTo>
                    <a:pt x="2836689" y="1203840"/>
                    <a:pt x="2841462" y="1215047"/>
                    <a:pt x="2842448" y="1226880"/>
                  </a:cubicBezTo>
                  <a:cubicBezTo>
                    <a:pt x="2848968" y="1305119"/>
                    <a:pt x="2810887" y="1381518"/>
                    <a:pt x="2877007" y="1425600"/>
                  </a:cubicBezTo>
                  <a:cubicBezTo>
                    <a:pt x="2884584" y="1430652"/>
                    <a:pt x="2894286" y="1431360"/>
                    <a:pt x="2902926" y="1434240"/>
                  </a:cubicBezTo>
                  <a:cubicBezTo>
                    <a:pt x="2911566" y="1431360"/>
                    <a:pt x="2923156" y="1432712"/>
                    <a:pt x="2928845" y="1425600"/>
                  </a:cubicBezTo>
                  <a:cubicBezTo>
                    <a:pt x="2936263" y="1416327"/>
                    <a:pt x="2935532" y="1402753"/>
                    <a:pt x="2937484" y="1391040"/>
                  </a:cubicBezTo>
                  <a:cubicBezTo>
                    <a:pt x="2941301" y="1368137"/>
                    <a:pt x="2941570" y="1344688"/>
                    <a:pt x="2946124" y="1321920"/>
                  </a:cubicBezTo>
                  <a:cubicBezTo>
                    <a:pt x="2950236" y="1301361"/>
                    <a:pt x="2959010" y="1281941"/>
                    <a:pt x="2963403" y="1261440"/>
                  </a:cubicBezTo>
                  <a:cubicBezTo>
                    <a:pt x="2967670" y="1241527"/>
                    <a:pt x="2968049" y="1220929"/>
                    <a:pt x="2972043" y="1200960"/>
                  </a:cubicBezTo>
                  <a:cubicBezTo>
                    <a:pt x="2992587" y="1098242"/>
                    <a:pt x="2967850" y="1269320"/>
                    <a:pt x="2989322" y="1140480"/>
                  </a:cubicBezTo>
                  <a:cubicBezTo>
                    <a:pt x="3009544" y="1019140"/>
                    <a:pt x="2987160" y="1114566"/>
                    <a:pt x="3006602" y="1036800"/>
                  </a:cubicBezTo>
                  <a:cubicBezTo>
                    <a:pt x="3009482" y="1013760"/>
                    <a:pt x="3011088" y="990525"/>
                    <a:pt x="3015241" y="967680"/>
                  </a:cubicBezTo>
                  <a:cubicBezTo>
                    <a:pt x="3016870" y="958720"/>
                    <a:pt x="3021905" y="950650"/>
                    <a:pt x="3023881" y="941760"/>
                  </a:cubicBezTo>
                  <a:cubicBezTo>
                    <a:pt x="3027681" y="924659"/>
                    <a:pt x="3028721" y="907021"/>
                    <a:pt x="3032521" y="889920"/>
                  </a:cubicBezTo>
                  <a:cubicBezTo>
                    <a:pt x="3036703" y="871099"/>
                    <a:pt x="3041010" y="857178"/>
                    <a:pt x="3058440" y="846720"/>
                  </a:cubicBezTo>
                  <a:cubicBezTo>
                    <a:pt x="3066249" y="842034"/>
                    <a:pt x="3075719" y="840960"/>
                    <a:pt x="3084359" y="838080"/>
                  </a:cubicBezTo>
                  <a:cubicBezTo>
                    <a:pt x="3087239" y="846720"/>
                    <a:pt x="3088312" y="856191"/>
                    <a:pt x="3092998" y="864000"/>
                  </a:cubicBezTo>
                  <a:cubicBezTo>
                    <a:pt x="3097189" y="870985"/>
                    <a:pt x="3109126" y="873216"/>
                    <a:pt x="3110278" y="881280"/>
                  </a:cubicBezTo>
                  <a:cubicBezTo>
                    <a:pt x="3118027" y="935525"/>
                    <a:pt x="3113956" y="990869"/>
                    <a:pt x="3118917" y="1045440"/>
                  </a:cubicBezTo>
                  <a:cubicBezTo>
                    <a:pt x="3119741" y="1054510"/>
                    <a:pt x="3121868" y="1064248"/>
                    <a:pt x="3127557" y="1071360"/>
                  </a:cubicBezTo>
                  <a:cubicBezTo>
                    <a:pt x="3134044" y="1079468"/>
                    <a:pt x="3143932" y="1084550"/>
                    <a:pt x="3153476" y="1088640"/>
                  </a:cubicBezTo>
                  <a:cubicBezTo>
                    <a:pt x="3164390" y="1093318"/>
                    <a:pt x="3176515" y="1094400"/>
                    <a:pt x="3188035" y="1097280"/>
                  </a:cubicBezTo>
                  <a:cubicBezTo>
                    <a:pt x="3196675" y="1103040"/>
                    <a:pt x="3203675" y="1113091"/>
                    <a:pt x="3213954" y="1114560"/>
                  </a:cubicBezTo>
                  <a:cubicBezTo>
                    <a:pt x="3247913" y="1119411"/>
                    <a:pt x="3251260" y="1101799"/>
                    <a:pt x="3265792" y="1080000"/>
                  </a:cubicBezTo>
                  <a:cubicBezTo>
                    <a:pt x="3268672" y="1071360"/>
                    <a:pt x="3272455" y="1062970"/>
                    <a:pt x="3274431" y="1054080"/>
                  </a:cubicBezTo>
                  <a:cubicBezTo>
                    <a:pt x="3291335" y="978008"/>
                    <a:pt x="3288079" y="897067"/>
                    <a:pt x="3291711" y="820800"/>
                  </a:cubicBezTo>
                  <a:cubicBezTo>
                    <a:pt x="3288831" y="754560"/>
                    <a:pt x="3290393" y="687977"/>
                    <a:pt x="3283071" y="622080"/>
                  </a:cubicBezTo>
                  <a:cubicBezTo>
                    <a:pt x="3281649" y="609279"/>
                    <a:pt x="3270865" y="599358"/>
                    <a:pt x="3265792" y="587520"/>
                  </a:cubicBezTo>
                  <a:cubicBezTo>
                    <a:pt x="3262205" y="579149"/>
                    <a:pt x="3260032" y="570240"/>
                    <a:pt x="3257152" y="561600"/>
                  </a:cubicBezTo>
                  <a:cubicBezTo>
                    <a:pt x="3262912" y="501120"/>
                    <a:pt x="3264833" y="440151"/>
                    <a:pt x="3274431" y="380160"/>
                  </a:cubicBezTo>
                  <a:cubicBezTo>
                    <a:pt x="3275367" y="374311"/>
                    <a:pt x="3301488" y="325682"/>
                    <a:pt x="3308990" y="319680"/>
                  </a:cubicBezTo>
                  <a:cubicBezTo>
                    <a:pt x="3316101" y="313991"/>
                    <a:pt x="3326763" y="315113"/>
                    <a:pt x="3334909" y="311040"/>
                  </a:cubicBezTo>
                  <a:cubicBezTo>
                    <a:pt x="3438439" y="259273"/>
                    <a:pt x="3254544" y="336276"/>
                    <a:pt x="3404026" y="276480"/>
                  </a:cubicBezTo>
                  <a:cubicBezTo>
                    <a:pt x="3453574" y="292997"/>
                    <a:pt x="3412521" y="270977"/>
                    <a:pt x="3438585" y="328320"/>
                  </a:cubicBezTo>
                  <a:cubicBezTo>
                    <a:pt x="3447178" y="347226"/>
                    <a:pt x="3463855" y="361585"/>
                    <a:pt x="3473143" y="380160"/>
                  </a:cubicBezTo>
                  <a:cubicBezTo>
                    <a:pt x="3478903" y="391680"/>
                    <a:pt x="3485640" y="402761"/>
                    <a:pt x="3490423" y="414720"/>
                  </a:cubicBezTo>
                  <a:cubicBezTo>
                    <a:pt x="3497188" y="431632"/>
                    <a:pt x="3507702" y="466560"/>
                    <a:pt x="3507702" y="466560"/>
                  </a:cubicBezTo>
                  <a:cubicBezTo>
                    <a:pt x="3510582" y="498240"/>
                    <a:pt x="3509677" y="530495"/>
                    <a:pt x="3516342" y="561600"/>
                  </a:cubicBezTo>
                  <a:cubicBezTo>
                    <a:pt x="3518518" y="571753"/>
                    <a:pt x="3529404" y="578031"/>
                    <a:pt x="3533621" y="587520"/>
                  </a:cubicBezTo>
                  <a:cubicBezTo>
                    <a:pt x="3565388" y="659000"/>
                    <a:pt x="3532693" y="621153"/>
                    <a:pt x="3568180" y="656640"/>
                  </a:cubicBezTo>
                  <a:cubicBezTo>
                    <a:pt x="3574120" y="686341"/>
                    <a:pt x="3577323" y="705924"/>
                    <a:pt x="3585459" y="734400"/>
                  </a:cubicBezTo>
                  <a:cubicBezTo>
                    <a:pt x="3587961" y="743157"/>
                    <a:pt x="3587659" y="753880"/>
                    <a:pt x="3594099" y="760320"/>
                  </a:cubicBezTo>
                  <a:cubicBezTo>
                    <a:pt x="3603206" y="769427"/>
                    <a:pt x="3616699" y="772817"/>
                    <a:pt x="3628657" y="777600"/>
                  </a:cubicBezTo>
                  <a:cubicBezTo>
                    <a:pt x="3645568" y="784365"/>
                    <a:pt x="3680495" y="794880"/>
                    <a:pt x="3680495" y="794880"/>
                  </a:cubicBezTo>
                  <a:cubicBezTo>
                    <a:pt x="3689651" y="788776"/>
                    <a:pt x="3717539" y="772630"/>
                    <a:pt x="3723694" y="760320"/>
                  </a:cubicBezTo>
                  <a:cubicBezTo>
                    <a:pt x="3731840" y="744028"/>
                    <a:pt x="3730870" y="723636"/>
                    <a:pt x="3740973" y="708480"/>
                  </a:cubicBezTo>
                  <a:cubicBezTo>
                    <a:pt x="3752492" y="691200"/>
                    <a:pt x="3768964" y="676342"/>
                    <a:pt x="3775531" y="656640"/>
                  </a:cubicBezTo>
                  <a:lnTo>
                    <a:pt x="3792811" y="604800"/>
                  </a:lnTo>
                  <a:cubicBezTo>
                    <a:pt x="3795691" y="596160"/>
                    <a:pt x="3795010" y="585320"/>
                    <a:pt x="3801450" y="578880"/>
                  </a:cubicBezTo>
                  <a:lnTo>
                    <a:pt x="3818730" y="561600"/>
                  </a:lnTo>
                  <a:cubicBezTo>
                    <a:pt x="3824932" y="536790"/>
                    <a:pt x="3834128" y="496242"/>
                    <a:pt x="3844649" y="475200"/>
                  </a:cubicBezTo>
                  <a:lnTo>
                    <a:pt x="3861928" y="440640"/>
                  </a:lnTo>
                  <a:cubicBezTo>
                    <a:pt x="3864808" y="423360"/>
                    <a:pt x="3866768" y="405901"/>
                    <a:pt x="3870568" y="388800"/>
                  </a:cubicBezTo>
                  <a:cubicBezTo>
                    <a:pt x="3872544" y="379910"/>
                    <a:pt x="3877421" y="371810"/>
                    <a:pt x="3879207" y="362880"/>
                  </a:cubicBezTo>
                  <a:cubicBezTo>
                    <a:pt x="3886078" y="328524"/>
                    <a:pt x="3890727" y="293760"/>
                    <a:pt x="3896487" y="259200"/>
                  </a:cubicBezTo>
                  <a:cubicBezTo>
                    <a:pt x="3906466" y="199324"/>
                    <a:pt x="3892738" y="219748"/>
                    <a:pt x="3922406" y="190080"/>
                  </a:cubicBezTo>
                  <a:cubicBezTo>
                    <a:pt x="3949400" y="82093"/>
                    <a:pt x="3914906" y="216325"/>
                    <a:pt x="3939685" y="129600"/>
                  </a:cubicBezTo>
                  <a:cubicBezTo>
                    <a:pt x="3947953" y="100663"/>
                    <a:pt x="3951918" y="70574"/>
                    <a:pt x="3965604" y="43200"/>
                  </a:cubicBezTo>
                  <a:cubicBezTo>
                    <a:pt x="3971364" y="31680"/>
                    <a:pt x="3973776" y="17747"/>
                    <a:pt x="3982883" y="8640"/>
                  </a:cubicBezTo>
                  <a:cubicBezTo>
                    <a:pt x="3989323" y="2200"/>
                    <a:pt x="4000162" y="2880"/>
                    <a:pt x="4008802" y="0"/>
                  </a:cubicBezTo>
                  <a:cubicBezTo>
                    <a:pt x="4033374" y="73716"/>
                    <a:pt x="4010123" y="-3424"/>
                    <a:pt x="4026082" y="164160"/>
                  </a:cubicBezTo>
                  <a:cubicBezTo>
                    <a:pt x="4027474" y="178779"/>
                    <a:pt x="4031536" y="193025"/>
                    <a:pt x="4034721" y="207360"/>
                  </a:cubicBezTo>
                  <a:cubicBezTo>
                    <a:pt x="4041952" y="239903"/>
                    <a:pt x="4042380" y="238978"/>
                    <a:pt x="4052001" y="267840"/>
                  </a:cubicBezTo>
                  <a:cubicBezTo>
                    <a:pt x="4057311" y="310322"/>
                    <a:pt x="4060974" y="347270"/>
                    <a:pt x="4069280" y="388800"/>
                  </a:cubicBezTo>
                  <a:cubicBezTo>
                    <a:pt x="4082370" y="454251"/>
                    <a:pt x="4082203" y="405785"/>
                    <a:pt x="4095199" y="509760"/>
                  </a:cubicBezTo>
                  <a:cubicBezTo>
                    <a:pt x="4100959" y="555840"/>
                    <a:pt x="4109169" y="601679"/>
                    <a:pt x="4112478" y="648000"/>
                  </a:cubicBezTo>
                  <a:cubicBezTo>
                    <a:pt x="4123384" y="800690"/>
                    <a:pt x="4117458" y="728703"/>
                    <a:pt x="4129758" y="864000"/>
                  </a:cubicBezTo>
                  <a:cubicBezTo>
                    <a:pt x="4132638" y="1008000"/>
                    <a:pt x="4130102" y="1152210"/>
                    <a:pt x="4138397" y="1296000"/>
                  </a:cubicBezTo>
                  <a:cubicBezTo>
                    <a:pt x="4138866" y="1304132"/>
                    <a:pt x="4148190" y="1310071"/>
                    <a:pt x="4155677" y="1313280"/>
                  </a:cubicBezTo>
                  <a:cubicBezTo>
                    <a:pt x="4169174" y="1319065"/>
                    <a:pt x="4184476" y="1319040"/>
                    <a:pt x="4198875" y="1321920"/>
                  </a:cubicBezTo>
                  <a:cubicBezTo>
                    <a:pt x="4210394" y="1319040"/>
                    <a:pt x="4222813" y="1318590"/>
                    <a:pt x="4233433" y="1313280"/>
                  </a:cubicBezTo>
                  <a:cubicBezTo>
                    <a:pt x="4261833" y="1299079"/>
                    <a:pt x="4252071" y="1268043"/>
                    <a:pt x="4267992" y="1244160"/>
                  </a:cubicBezTo>
                  <a:cubicBezTo>
                    <a:pt x="4275872" y="1232340"/>
                    <a:pt x="4303152" y="1190379"/>
                    <a:pt x="4311190" y="1183680"/>
                  </a:cubicBezTo>
                  <a:cubicBezTo>
                    <a:pt x="4318186" y="1177850"/>
                    <a:pt x="4328469" y="1177920"/>
                    <a:pt x="4337109" y="1175040"/>
                  </a:cubicBezTo>
                  <a:cubicBezTo>
                    <a:pt x="4354852" y="1228269"/>
                    <a:pt x="4338506" y="1174080"/>
                    <a:pt x="4354389" y="1261440"/>
                  </a:cubicBezTo>
                  <a:cubicBezTo>
                    <a:pt x="4356513" y="1273123"/>
                    <a:pt x="4360148" y="1284480"/>
                    <a:pt x="4363028" y="1296000"/>
                  </a:cubicBezTo>
                  <a:cubicBezTo>
                    <a:pt x="4365908" y="1353600"/>
                    <a:pt x="4367559" y="1411275"/>
                    <a:pt x="4371668" y="1468800"/>
                  </a:cubicBezTo>
                  <a:cubicBezTo>
                    <a:pt x="4372994" y="1487359"/>
                    <a:pt x="4385655" y="1577002"/>
                    <a:pt x="4388947" y="1598400"/>
                  </a:cubicBezTo>
                  <a:cubicBezTo>
                    <a:pt x="4391611" y="1615715"/>
                    <a:pt x="4394359" y="1633022"/>
                    <a:pt x="4397587" y="1650240"/>
                  </a:cubicBezTo>
                  <a:cubicBezTo>
                    <a:pt x="4402999" y="1679107"/>
                    <a:pt x="4414866" y="1736640"/>
                    <a:pt x="4414866" y="1736640"/>
                  </a:cubicBezTo>
                  <a:cubicBezTo>
                    <a:pt x="4423506" y="1733760"/>
                    <a:pt x="4436100" y="1735809"/>
                    <a:pt x="4440785" y="1728000"/>
                  </a:cubicBezTo>
                  <a:cubicBezTo>
                    <a:pt x="4454842" y="1704571"/>
                    <a:pt x="4466704" y="1650240"/>
                    <a:pt x="4466704" y="1650240"/>
                  </a:cubicBezTo>
                  <a:cubicBezTo>
                    <a:pt x="4469584" y="1598400"/>
                    <a:pt x="4468629" y="1546204"/>
                    <a:pt x="4475344" y="1494720"/>
                  </a:cubicBezTo>
                  <a:cubicBezTo>
                    <a:pt x="4477350" y="1479341"/>
                    <a:pt x="4487719" y="1466233"/>
                    <a:pt x="4492623" y="1451520"/>
                  </a:cubicBezTo>
                  <a:cubicBezTo>
                    <a:pt x="4501792" y="1424011"/>
                    <a:pt x="4504798" y="1393197"/>
                    <a:pt x="4509903" y="1365120"/>
                  </a:cubicBezTo>
                  <a:cubicBezTo>
                    <a:pt x="4512530" y="1350672"/>
                    <a:pt x="4516128" y="1336405"/>
                    <a:pt x="4518542" y="1321920"/>
                  </a:cubicBezTo>
                  <a:cubicBezTo>
                    <a:pt x="4535295" y="1221396"/>
                    <a:pt x="4519442" y="1297893"/>
                    <a:pt x="4535822" y="1175040"/>
                  </a:cubicBezTo>
                  <a:cubicBezTo>
                    <a:pt x="4537763" y="1160484"/>
                    <a:pt x="4541581" y="1146240"/>
                    <a:pt x="4544461" y="1131840"/>
                  </a:cubicBezTo>
                  <a:cubicBezTo>
                    <a:pt x="4547341" y="1082880"/>
                    <a:pt x="4546758" y="1033593"/>
                    <a:pt x="4553101" y="984960"/>
                  </a:cubicBezTo>
                  <a:cubicBezTo>
                    <a:pt x="4555457" y="966898"/>
                    <a:pt x="4565962" y="950791"/>
                    <a:pt x="4570380" y="933120"/>
                  </a:cubicBezTo>
                  <a:cubicBezTo>
                    <a:pt x="4573260" y="921600"/>
                    <a:pt x="4574851" y="909679"/>
                    <a:pt x="4579020" y="898560"/>
                  </a:cubicBezTo>
                  <a:cubicBezTo>
                    <a:pt x="4583542" y="886500"/>
                    <a:pt x="4591226" y="875838"/>
                    <a:pt x="4596299" y="864000"/>
                  </a:cubicBezTo>
                  <a:cubicBezTo>
                    <a:pt x="4599886" y="855629"/>
                    <a:pt x="4602059" y="846720"/>
                    <a:pt x="4604939" y="838080"/>
                  </a:cubicBezTo>
                  <a:cubicBezTo>
                    <a:pt x="4607819" y="849600"/>
                    <a:pt x="4613578" y="860766"/>
                    <a:pt x="4613578" y="872640"/>
                  </a:cubicBezTo>
                  <a:cubicBezTo>
                    <a:pt x="4613578" y="884514"/>
                    <a:pt x="4607515" y="895608"/>
                    <a:pt x="4604939" y="907200"/>
                  </a:cubicBezTo>
                  <a:cubicBezTo>
                    <a:pt x="4601754" y="921536"/>
                    <a:pt x="4599179" y="936000"/>
                    <a:pt x="4596299" y="950400"/>
                  </a:cubicBezTo>
                  <a:cubicBezTo>
                    <a:pt x="4599179" y="1016640"/>
                    <a:pt x="4600378" y="1082975"/>
                    <a:pt x="4604939" y="1149120"/>
                  </a:cubicBezTo>
                  <a:cubicBezTo>
                    <a:pt x="4606482" y="1171499"/>
                    <a:pt x="4615462" y="1211874"/>
                    <a:pt x="4622218" y="1235520"/>
                  </a:cubicBezTo>
                  <a:cubicBezTo>
                    <a:pt x="4624720" y="1244277"/>
                    <a:pt x="4628356" y="1252683"/>
                    <a:pt x="4630858" y="1261440"/>
                  </a:cubicBezTo>
                  <a:cubicBezTo>
                    <a:pt x="4634120" y="1272858"/>
                    <a:pt x="4636921" y="1284408"/>
                    <a:pt x="4639497" y="1296000"/>
                  </a:cubicBezTo>
                  <a:cubicBezTo>
                    <a:pt x="4642682" y="1310336"/>
                    <a:pt x="4643119" y="1325399"/>
                    <a:pt x="4648137" y="1339200"/>
                  </a:cubicBezTo>
                  <a:cubicBezTo>
                    <a:pt x="4654739" y="1357356"/>
                    <a:pt x="4665416" y="1373760"/>
                    <a:pt x="4674056" y="1391040"/>
                  </a:cubicBezTo>
                  <a:cubicBezTo>
                    <a:pt x="4676936" y="1411200"/>
                    <a:pt x="4679600" y="1431392"/>
                    <a:pt x="4682696" y="1451520"/>
                  </a:cubicBezTo>
                  <a:cubicBezTo>
                    <a:pt x="4690350" y="1501272"/>
                    <a:pt x="4695527" y="1519101"/>
                    <a:pt x="4699975" y="1572480"/>
                  </a:cubicBezTo>
                  <a:cubicBezTo>
                    <a:pt x="4706689" y="1653046"/>
                    <a:pt x="4714262" y="1733610"/>
                    <a:pt x="4717254" y="1814400"/>
                  </a:cubicBezTo>
                  <a:cubicBezTo>
                    <a:pt x="4723014" y="1969920"/>
                    <a:pt x="4726355" y="2125548"/>
                    <a:pt x="4734534" y="2280960"/>
                  </a:cubicBezTo>
                  <a:cubicBezTo>
                    <a:pt x="4735013" y="2290055"/>
                    <a:pt x="4739586" y="2298509"/>
                    <a:pt x="4743173" y="2306880"/>
                  </a:cubicBezTo>
                  <a:cubicBezTo>
                    <a:pt x="4748246" y="2318718"/>
                    <a:pt x="4754693" y="2329920"/>
                    <a:pt x="4760453" y="2341440"/>
                  </a:cubicBezTo>
                  <a:cubicBezTo>
                    <a:pt x="4766213" y="2332800"/>
                    <a:pt x="4773642" y="2325064"/>
                    <a:pt x="4777732" y="2315520"/>
                  </a:cubicBezTo>
                  <a:cubicBezTo>
                    <a:pt x="4782409" y="2304606"/>
                    <a:pt x="4785833" y="2292822"/>
                    <a:pt x="4786372" y="2280960"/>
                  </a:cubicBezTo>
                  <a:cubicBezTo>
                    <a:pt x="4791604" y="2165843"/>
                    <a:pt x="4791980" y="2050556"/>
                    <a:pt x="4795011" y="1935360"/>
                  </a:cubicBezTo>
                  <a:cubicBezTo>
                    <a:pt x="4797739" y="1831676"/>
                    <a:pt x="4800411" y="1727989"/>
                    <a:pt x="4803651" y="1624320"/>
                  </a:cubicBezTo>
                  <a:cubicBezTo>
                    <a:pt x="4806171" y="1543668"/>
                    <a:pt x="4805590" y="1462813"/>
                    <a:pt x="4812291" y="1382400"/>
                  </a:cubicBezTo>
                  <a:cubicBezTo>
                    <a:pt x="4814263" y="1358733"/>
                    <a:pt x="4824913" y="1336568"/>
                    <a:pt x="4829570" y="1313280"/>
                  </a:cubicBezTo>
                  <a:cubicBezTo>
                    <a:pt x="4835330" y="1284480"/>
                    <a:pt x="4840245" y="1255498"/>
                    <a:pt x="4846849" y="1226880"/>
                  </a:cubicBezTo>
                  <a:cubicBezTo>
                    <a:pt x="4848897" y="1218006"/>
                    <a:pt x="4852987" y="1209717"/>
                    <a:pt x="4855489" y="1200960"/>
                  </a:cubicBezTo>
                  <a:cubicBezTo>
                    <a:pt x="4858751" y="1189542"/>
                    <a:pt x="4860867" y="1177818"/>
                    <a:pt x="4864129" y="1166400"/>
                  </a:cubicBezTo>
                  <a:cubicBezTo>
                    <a:pt x="4866631" y="1157643"/>
                    <a:pt x="4870372" y="1149266"/>
                    <a:pt x="4872768" y="1140480"/>
                  </a:cubicBezTo>
                  <a:cubicBezTo>
                    <a:pt x="4879017" y="1117568"/>
                    <a:pt x="4882539" y="1093891"/>
                    <a:pt x="4890048" y="1071360"/>
                  </a:cubicBezTo>
                  <a:cubicBezTo>
                    <a:pt x="4892928" y="1062720"/>
                    <a:pt x="4896185" y="1054197"/>
                    <a:pt x="4898687" y="1045440"/>
                  </a:cubicBezTo>
                  <a:cubicBezTo>
                    <a:pt x="4901949" y="1034022"/>
                    <a:pt x="4903835" y="1022229"/>
                    <a:pt x="4907327" y="1010880"/>
                  </a:cubicBezTo>
                  <a:cubicBezTo>
                    <a:pt x="4915362" y="984766"/>
                    <a:pt x="4926619" y="959626"/>
                    <a:pt x="4933246" y="933120"/>
                  </a:cubicBezTo>
                  <a:cubicBezTo>
                    <a:pt x="4936126" y="921600"/>
                    <a:pt x="4938474" y="909934"/>
                    <a:pt x="4941886" y="898560"/>
                  </a:cubicBezTo>
                  <a:cubicBezTo>
                    <a:pt x="4947120" y="881114"/>
                    <a:pt x="4954747" y="864391"/>
                    <a:pt x="4959165" y="846720"/>
                  </a:cubicBezTo>
                  <a:cubicBezTo>
                    <a:pt x="4960778" y="840270"/>
                    <a:pt x="4971134" y="795090"/>
                    <a:pt x="4976444" y="786240"/>
                  </a:cubicBezTo>
                  <a:cubicBezTo>
                    <a:pt x="4980635" y="779255"/>
                    <a:pt x="4987964" y="774720"/>
                    <a:pt x="4993724" y="768960"/>
                  </a:cubicBezTo>
                  <a:cubicBezTo>
                    <a:pt x="5007411" y="741584"/>
                    <a:pt x="5014491" y="722272"/>
                    <a:pt x="5036922" y="699840"/>
                  </a:cubicBezTo>
                  <a:cubicBezTo>
                    <a:pt x="5044264" y="692497"/>
                    <a:pt x="5054201" y="688320"/>
                    <a:pt x="5062841" y="682560"/>
                  </a:cubicBezTo>
                  <a:cubicBezTo>
                    <a:pt x="5065721" y="694080"/>
                    <a:pt x="5071480" y="705246"/>
                    <a:pt x="5071480" y="717120"/>
                  </a:cubicBezTo>
                  <a:cubicBezTo>
                    <a:pt x="5071480" y="727973"/>
                    <a:pt x="5058276" y="765374"/>
                    <a:pt x="5054201" y="777600"/>
                  </a:cubicBezTo>
                  <a:cubicBezTo>
                    <a:pt x="5057081" y="812160"/>
                    <a:pt x="5056814" y="847128"/>
                    <a:pt x="5062841" y="881280"/>
                  </a:cubicBezTo>
                  <a:cubicBezTo>
                    <a:pt x="5066860" y="904055"/>
                    <a:pt x="5088168" y="937501"/>
                    <a:pt x="5097399" y="959040"/>
                  </a:cubicBezTo>
                  <a:cubicBezTo>
                    <a:pt x="5118860" y="1009118"/>
                    <a:pt x="5090113" y="961070"/>
                    <a:pt x="5123318" y="1010880"/>
                  </a:cubicBezTo>
                  <a:cubicBezTo>
                    <a:pt x="5130916" y="1041271"/>
                    <a:pt x="5131166" y="1052893"/>
                    <a:pt x="5149237" y="1080000"/>
                  </a:cubicBezTo>
                  <a:cubicBezTo>
                    <a:pt x="5153755" y="1086778"/>
                    <a:pt x="5160757" y="1091520"/>
                    <a:pt x="5166517" y="1097280"/>
                  </a:cubicBezTo>
                  <a:cubicBezTo>
                    <a:pt x="5172277" y="1111680"/>
                    <a:pt x="5177497" y="1126307"/>
                    <a:pt x="5183796" y="1140480"/>
                  </a:cubicBezTo>
                  <a:cubicBezTo>
                    <a:pt x="5200454" y="1177962"/>
                    <a:pt x="5200321" y="1166515"/>
                    <a:pt x="5209715" y="1200960"/>
                  </a:cubicBezTo>
                  <a:cubicBezTo>
                    <a:pt x="5215964" y="1223872"/>
                    <a:pt x="5226994" y="1270080"/>
                    <a:pt x="5226994" y="1270080"/>
                  </a:cubicBezTo>
                  <a:cubicBezTo>
                    <a:pt x="5232754" y="1491840"/>
                    <a:pt x="5236716" y="1713654"/>
                    <a:pt x="5244274" y="1935360"/>
                  </a:cubicBezTo>
                  <a:cubicBezTo>
                    <a:pt x="5245358" y="1967152"/>
                    <a:pt x="5248709" y="1998868"/>
                    <a:pt x="5252913" y="2030400"/>
                  </a:cubicBezTo>
                  <a:cubicBezTo>
                    <a:pt x="5254482" y="2042170"/>
                    <a:pt x="5258141" y="2053586"/>
                    <a:pt x="5261553" y="2064960"/>
                  </a:cubicBezTo>
                  <a:cubicBezTo>
                    <a:pt x="5274865" y="2109337"/>
                    <a:pt x="5279620" y="2118771"/>
                    <a:pt x="5296112" y="2160000"/>
                  </a:cubicBezTo>
                  <a:cubicBezTo>
                    <a:pt x="5298992" y="2180160"/>
                    <a:pt x="5298311" y="2201160"/>
                    <a:pt x="5304751" y="2220480"/>
                  </a:cubicBezTo>
                  <a:cubicBezTo>
                    <a:pt x="5307327" y="2228208"/>
                    <a:pt x="5319690" y="2229958"/>
                    <a:pt x="5322031" y="2237760"/>
                  </a:cubicBezTo>
                  <a:cubicBezTo>
                    <a:pt x="5328703" y="2260000"/>
                    <a:pt x="5326853" y="2283977"/>
                    <a:pt x="5330670" y="2306880"/>
                  </a:cubicBezTo>
                  <a:cubicBezTo>
                    <a:pt x="5338751" y="2355367"/>
                    <a:pt x="5337678" y="2326270"/>
                    <a:pt x="5347950" y="2367360"/>
                  </a:cubicBezTo>
                  <a:lnTo>
                    <a:pt x="5365229" y="2436480"/>
                  </a:lnTo>
                  <a:cubicBezTo>
                    <a:pt x="5376749" y="2433600"/>
                    <a:pt x="5390516" y="2435258"/>
                    <a:pt x="5399788" y="2427840"/>
                  </a:cubicBezTo>
                  <a:cubicBezTo>
                    <a:pt x="5406899" y="2422151"/>
                    <a:pt x="5405229" y="2410447"/>
                    <a:pt x="5408427" y="2401920"/>
                  </a:cubicBezTo>
                  <a:cubicBezTo>
                    <a:pt x="5413872" y="2387398"/>
                    <a:pt x="5419947" y="2373120"/>
                    <a:pt x="5425707" y="2358720"/>
                  </a:cubicBezTo>
                  <a:cubicBezTo>
                    <a:pt x="5432214" y="2261107"/>
                    <a:pt x="5429863" y="2247378"/>
                    <a:pt x="5442986" y="2168640"/>
                  </a:cubicBezTo>
                  <a:cubicBezTo>
                    <a:pt x="5458606" y="2074922"/>
                    <a:pt x="5442013" y="2176367"/>
                    <a:pt x="5468905" y="2082240"/>
                  </a:cubicBezTo>
                  <a:cubicBezTo>
                    <a:pt x="5498506" y="1978631"/>
                    <a:pt x="5475924" y="2036884"/>
                    <a:pt x="5494824" y="1961280"/>
                  </a:cubicBezTo>
                  <a:cubicBezTo>
                    <a:pt x="5499909" y="1940939"/>
                    <a:pt x="5506343" y="1920960"/>
                    <a:pt x="5512103" y="1900800"/>
                  </a:cubicBezTo>
                  <a:cubicBezTo>
                    <a:pt x="5517863" y="1840320"/>
                    <a:pt x="5522673" y="1779742"/>
                    <a:pt x="5529382" y="1719360"/>
                  </a:cubicBezTo>
                  <a:cubicBezTo>
                    <a:pt x="5531317" y="1701949"/>
                    <a:pt x="5536087" y="1684931"/>
                    <a:pt x="5538022" y="1667520"/>
                  </a:cubicBezTo>
                  <a:cubicBezTo>
                    <a:pt x="5541852" y="1633052"/>
                    <a:pt x="5541518" y="1598136"/>
                    <a:pt x="5546662" y="1563840"/>
                  </a:cubicBezTo>
                  <a:cubicBezTo>
                    <a:pt x="5557803" y="1489566"/>
                    <a:pt x="5576142" y="1477936"/>
                    <a:pt x="5598500" y="1399680"/>
                  </a:cubicBezTo>
                  <a:cubicBezTo>
                    <a:pt x="5606568" y="1371440"/>
                    <a:pt x="5611625" y="1342355"/>
                    <a:pt x="5615779" y="1313280"/>
                  </a:cubicBezTo>
                  <a:cubicBezTo>
                    <a:pt x="5628107" y="1226983"/>
                    <a:pt x="5622170" y="1273040"/>
                    <a:pt x="5633058" y="1175040"/>
                  </a:cubicBezTo>
                  <a:cubicBezTo>
                    <a:pt x="5635938" y="1103040"/>
                    <a:pt x="5637467" y="1030973"/>
                    <a:pt x="5641698" y="959040"/>
                  </a:cubicBezTo>
                  <a:cubicBezTo>
                    <a:pt x="5646405" y="879017"/>
                    <a:pt x="5649992" y="896829"/>
                    <a:pt x="5658977" y="829440"/>
                  </a:cubicBezTo>
                  <a:cubicBezTo>
                    <a:pt x="5660045" y="821430"/>
                    <a:pt x="5673407" y="694911"/>
                    <a:pt x="5676257" y="682560"/>
                  </a:cubicBezTo>
                  <a:cubicBezTo>
                    <a:pt x="5679744" y="667448"/>
                    <a:pt x="5689080" y="654215"/>
                    <a:pt x="5693536" y="639360"/>
                  </a:cubicBezTo>
                  <a:cubicBezTo>
                    <a:pt x="5719308" y="553450"/>
                    <a:pt x="5688016" y="631041"/>
                    <a:pt x="5710815" y="570240"/>
                  </a:cubicBezTo>
                  <a:cubicBezTo>
                    <a:pt x="5716260" y="555718"/>
                    <a:pt x="5718002" y="538816"/>
                    <a:pt x="5728095" y="527040"/>
                  </a:cubicBezTo>
                  <a:cubicBezTo>
                    <a:pt x="5728097" y="527038"/>
                    <a:pt x="5771293" y="505440"/>
                    <a:pt x="5779933" y="501120"/>
                  </a:cubicBezTo>
                </a:path>
              </a:pathLst>
            </a:cu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" name="Straight Arrow Connector 4"/>
          <p:cNvCxnSpPr/>
          <p:nvPr/>
        </p:nvCxnSpPr>
        <p:spPr>
          <a:xfrm flipV="1">
            <a:off x="2963080" y="2555825"/>
            <a:ext cx="1693188" cy="15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212" y="1677750"/>
            <a:ext cx="4069788" cy="195509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7039274" y="3763178"/>
            <a:ext cx="1" cy="7055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58418" y="4655806"/>
            <a:ext cx="13057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YES !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09614" y="2041881"/>
            <a:ext cx="1130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Trend ?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78" y="4181427"/>
            <a:ext cx="3441700" cy="2362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977812"/>
            <a:ext cx="3697382" cy="2581275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4540302" y="5127330"/>
            <a:ext cx="133882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452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Questions…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How certain is this result?</a:t>
            </a:r>
          </a:p>
          <a:p>
            <a:r>
              <a:rPr lang="en-US" sz="2400" dirty="0" smtClean="0"/>
              <a:t>How robust is it?</a:t>
            </a:r>
          </a:p>
          <a:p>
            <a:r>
              <a:rPr lang="en-US" sz="2400" dirty="0" smtClean="0"/>
              <a:t>How did the machine come to this answer?</a:t>
            </a:r>
          </a:p>
          <a:p>
            <a:r>
              <a:rPr lang="en-US" sz="2400" dirty="0" smtClean="0"/>
              <a:t>I have other indications that tell me there is no trend,         how do I take these into account?</a:t>
            </a:r>
          </a:p>
          <a:p>
            <a:r>
              <a:rPr lang="en-US" sz="2400" dirty="0" smtClean="0"/>
              <a:t>Am I happy with a yes/no answer (am I a politician) ?</a:t>
            </a:r>
          </a:p>
          <a:p>
            <a:endParaRPr lang="en-US" sz="2400" dirty="0"/>
          </a:p>
          <a:p>
            <a:r>
              <a:rPr lang="en-US" sz="2400" dirty="0" smtClean="0"/>
              <a:t>How would I like the machine to come to an answer?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027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55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00FF"/>
                </a:solidFill>
              </a:rPr>
              <a:t>Science 101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876" y="1324407"/>
            <a:ext cx="8591362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We want to infer something about the trend</a:t>
            </a:r>
          </a:p>
          <a:p>
            <a:r>
              <a:rPr lang="en-US" sz="2400" dirty="0" smtClean="0"/>
              <a:t>And we want to use the observations (or model results) as basis.</a:t>
            </a:r>
          </a:p>
          <a:p>
            <a:r>
              <a:rPr lang="en-US" sz="2400" dirty="0" smtClean="0"/>
              <a:t>Formally, we want to </a:t>
            </a:r>
            <a:r>
              <a:rPr lang="en-US" sz="2400" dirty="0" smtClean="0"/>
              <a:t>infer about </a:t>
            </a:r>
            <a:r>
              <a:rPr lang="en-US" sz="2400" dirty="0" smtClean="0"/>
              <a:t>the trend </a:t>
            </a:r>
            <a:r>
              <a:rPr lang="en-US" sz="2400" i="1" dirty="0" smtClean="0"/>
              <a:t>given</a:t>
            </a:r>
            <a:r>
              <a:rPr lang="en-US" sz="2400" dirty="0" smtClean="0"/>
              <a:t> the observations.</a:t>
            </a:r>
          </a:p>
          <a:p>
            <a:r>
              <a:rPr lang="en-US" sz="2400" dirty="0" smtClean="0"/>
              <a:t>We want to reflect that observations have uncertainties, so </a:t>
            </a:r>
            <a:r>
              <a:rPr lang="en-US" sz="2400" i="1" dirty="0" smtClean="0"/>
              <a:t>our inference will also be uncertain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One way to quantify this uncertainty is via a probability</a:t>
            </a:r>
          </a:p>
          <a:p>
            <a:r>
              <a:rPr lang="en-US" sz="2400" dirty="0" smtClean="0"/>
              <a:t>Doing that we find that we want to </a:t>
            </a:r>
            <a:r>
              <a:rPr lang="en-US" sz="2400" dirty="0" smtClean="0"/>
              <a:t>know</a:t>
            </a:r>
          </a:p>
          <a:p>
            <a:r>
              <a:rPr lang="en-US" sz="2400" i="1" dirty="0" smtClean="0"/>
              <a:t>trend </a:t>
            </a:r>
            <a:r>
              <a:rPr lang="en-US" sz="2400" dirty="0" smtClean="0"/>
              <a:t>means size of the trend</a:t>
            </a:r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763" y="5374274"/>
            <a:ext cx="51181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71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491" y="3136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How do we calculate this probability?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4141" y="1411192"/>
            <a:ext cx="900228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 Bayes Theorem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We need to evaluate this equation for each possible value of the trend. </a:t>
            </a:r>
            <a:endParaRPr lang="en-US" sz="2400" dirty="0" smtClean="0"/>
          </a:p>
        </p:txBody>
      </p:sp>
      <p:sp>
        <p:nvSpPr>
          <p:cNvPr id="22" name="Freeform 21"/>
          <p:cNvSpPr/>
          <p:nvPr/>
        </p:nvSpPr>
        <p:spPr>
          <a:xfrm>
            <a:off x="4123268" y="1583664"/>
            <a:ext cx="2900369" cy="2163827"/>
          </a:xfrm>
          <a:custGeom>
            <a:avLst/>
            <a:gdLst>
              <a:gd name="connsiteX0" fmla="*/ 2147841 w 3621542"/>
              <a:gd name="connsiteY0" fmla="*/ 2163827 h 2163827"/>
              <a:gd name="connsiteX1" fmla="*/ 2179196 w 3621542"/>
              <a:gd name="connsiteY1" fmla="*/ 1850229 h 2163827"/>
              <a:gd name="connsiteX2" fmla="*/ 2257584 w 3621542"/>
              <a:gd name="connsiteY2" fmla="*/ 1771829 h 2163827"/>
              <a:gd name="connsiteX3" fmla="*/ 2304617 w 3621542"/>
              <a:gd name="connsiteY3" fmla="*/ 1756149 h 2163827"/>
              <a:gd name="connsiteX4" fmla="*/ 2398683 w 3621542"/>
              <a:gd name="connsiteY4" fmla="*/ 1693430 h 2163827"/>
              <a:gd name="connsiteX5" fmla="*/ 2524105 w 3621542"/>
              <a:gd name="connsiteY5" fmla="*/ 1583670 h 2163827"/>
              <a:gd name="connsiteX6" fmla="*/ 2571138 w 3621542"/>
              <a:gd name="connsiteY6" fmla="*/ 1567991 h 2163827"/>
              <a:gd name="connsiteX7" fmla="*/ 2665204 w 3621542"/>
              <a:gd name="connsiteY7" fmla="*/ 1505271 h 2163827"/>
              <a:gd name="connsiteX8" fmla="*/ 2727914 w 3621542"/>
              <a:gd name="connsiteY8" fmla="*/ 1458231 h 2163827"/>
              <a:gd name="connsiteX9" fmla="*/ 2821980 w 3621542"/>
              <a:gd name="connsiteY9" fmla="*/ 1426871 h 2163827"/>
              <a:gd name="connsiteX10" fmla="*/ 2916046 w 3621542"/>
              <a:gd name="connsiteY10" fmla="*/ 1379832 h 2163827"/>
              <a:gd name="connsiteX11" fmla="*/ 2978757 w 3621542"/>
              <a:gd name="connsiteY11" fmla="*/ 1348472 h 2163827"/>
              <a:gd name="connsiteX12" fmla="*/ 3025790 w 3621542"/>
              <a:gd name="connsiteY12" fmla="*/ 1317112 h 2163827"/>
              <a:gd name="connsiteX13" fmla="*/ 3088501 w 3621542"/>
              <a:gd name="connsiteY13" fmla="*/ 1301432 h 2163827"/>
              <a:gd name="connsiteX14" fmla="*/ 3151211 w 3621542"/>
              <a:gd name="connsiteY14" fmla="*/ 1191673 h 2163827"/>
              <a:gd name="connsiteX15" fmla="*/ 3213922 w 3621542"/>
              <a:gd name="connsiteY15" fmla="*/ 1113273 h 2163827"/>
              <a:gd name="connsiteX16" fmla="*/ 3229600 w 3621542"/>
              <a:gd name="connsiteY16" fmla="*/ 1066234 h 2163827"/>
              <a:gd name="connsiteX17" fmla="*/ 3292310 w 3621542"/>
              <a:gd name="connsiteY17" fmla="*/ 1019194 h 2163827"/>
              <a:gd name="connsiteX18" fmla="*/ 3323666 w 3621542"/>
              <a:gd name="connsiteY18" fmla="*/ 987834 h 2163827"/>
              <a:gd name="connsiteX19" fmla="*/ 3417732 w 3621542"/>
              <a:gd name="connsiteY19" fmla="*/ 925114 h 2163827"/>
              <a:gd name="connsiteX20" fmla="*/ 3496120 w 3621542"/>
              <a:gd name="connsiteY20" fmla="*/ 846715 h 2163827"/>
              <a:gd name="connsiteX21" fmla="*/ 3543153 w 3621542"/>
              <a:gd name="connsiteY21" fmla="*/ 752635 h 2163827"/>
              <a:gd name="connsiteX22" fmla="*/ 3574508 w 3621542"/>
              <a:gd name="connsiteY22" fmla="*/ 705596 h 2163827"/>
              <a:gd name="connsiteX23" fmla="*/ 3590186 w 3621542"/>
              <a:gd name="connsiteY23" fmla="*/ 642876 h 2163827"/>
              <a:gd name="connsiteX24" fmla="*/ 3605864 w 3621542"/>
              <a:gd name="connsiteY24" fmla="*/ 564476 h 2163827"/>
              <a:gd name="connsiteX25" fmla="*/ 3621542 w 3621542"/>
              <a:gd name="connsiteY25" fmla="*/ 517437 h 2163827"/>
              <a:gd name="connsiteX26" fmla="*/ 3605864 w 3621542"/>
              <a:gd name="connsiteY26" fmla="*/ 297918 h 2163827"/>
              <a:gd name="connsiteX27" fmla="*/ 3574508 w 3621542"/>
              <a:gd name="connsiteY27" fmla="*/ 266558 h 2163827"/>
              <a:gd name="connsiteX28" fmla="*/ 3480442 w 3621542"/>
              <a:gd name="connsiteY28" fmla="*/ 203839 h 2163827"/>
              <a:gd name="connsiteX29" fmla="*/ 3433409 w 3621542"/>
              <a:gd name="connsiteY29" fmla="*/ 156799 h 2163827"/>
              <a:gd name="connsiteX30" fmla="*/ 3386376 w 3621542"/>
              <a:gd name="connsiteY30" fmla="*/ 141119 h 2163827"/>
              <a:gd name="connsiteX31" fmla="*/ 3339343 w 3621542"/>
              <a:gd name="connsiteY31" fmla="*/ 109759 h 2163827"/>
              <a:gd name="connsiteX32" fmla="*/ 3213922 w 3621542"/>
              <a:gd name="connsiteY32" fmla="*/ 78399 h 2163827"/>
              <a:gd name="connsiteX33" fmla="*/ 3151211 w 3621542"/>
              <a:gd name="connsiteY33" fmla="*/ 62719 h 2163827"/>
              <a:gd name="connsiteX34" fmla="*/ 3072823 w 3621542"/>
              <a:gd name="connsiteY34" fmla="*/ 47039 h 2163827"/>
              <a:gd name="connsiteX35" fmla="*/ 3025790 w 3621542"/>
              <a:gd name="connsiteY35" fmla="*/ 31360 h 2163827"/>
              <a:gd name="connsiteX36" fmla="*/ 2884691 w 3621542"/>
              <a:gd name="connsiteY36" fmla="*/ 15680 h 2163827"/>
              <a:gd name="connsiteX37" fmla="*/ 2069452 w 3621542"/>
              <a:gd name="connsiteY37" fmla="*/ 0 h 2163827"/>
              <a:gd name="connsiteX38" fmla="*/ 1238536 w 3621542"/>
              <a:gd name="connsiteY38" fmla="*/ 31360 h 2163827"/>
              <a:gd name="connsiteX39" fmla="*/ 1019049 w 3621542"/>
              <a:gd name="connsiteY39" fmla="*/ 47039 h 2163827"/>
              <a:gd name="connsiteX40" fmla="*/ 877950 w 3621542"/>
              <a:gd name="connsiteY40" fmla="*/ 62719 h 2163827"/>
              <a:gd name="connsiteX41" fmla="*/ 548719 w 3621542"/>
              <a:gd name="connsiteY41" fmla="*/ 78399 h 2163827"/>
              <a:gd name="connsiteX42" fmla="*/ 391942 w 3621542"/>
              <a:gd name="connsiteY42" fmla="*/ 125439 h 2163827"/>
              <a:gd name="connsiteX43" fmla="*/ 344909 w 3621542"/>
              <a:gd name="connsiteY43" fmla="*/ 141119 h 2163827"/>
              <a:gd name="connsiteX44" fmla="*/ 282198 w 3621542"/>
              <a:gd name="connsiteY44" fmla="*/ 172479 h 2163827"/>
              <a:gd name="connsiteX45" fmla="*/ 235165 w 3621542"/>
              <a:gd name="connsiteY45" fmla="*/ 203839 h 2163827"/>
              <a:gd name="connsiteX46" fmla="*/ 188132 w 3621542"/>
              <a:gd name="connsiteY46" fmla="*/ 219518 h 2163827"/>
              <a:gd name="connsiteX47" fmla="*/ 141099 w 3621542"/>
              <a:gd name="connsiteY47" fmla="*/ 250878 h 2163827"/>
              <a:gd name="connsiteX48" fmla="*/ 109744 w 3621542"/>
              <a:gd name="connsiteY48" fmla="*/ 297918 h 2163827"/>
              <a:gd name="connsiteX49" fmla="*/ 78388 w 3621542"/>
              <a:gd name="connsiteY49" fmla="*/ 329278 h 2163827"/>
              <a:gd name="connsiteX50" fmla="*/ 31355 w 3621542"/>
              <a:gd name="connsiteY50" fmla="*/ 423357 h 2163827"/>
              <a:gd name="connsiteX51" fmla="*/ 0 w 3621542"/>
              <a:gd name="connsiteY51" fmla="*/ 533117 h 2163827"/>
              <a:gd name="connsiteX52" fmla="*/ 15678 w 3621542"/>
              <a:gd name="connsiteY52" fmla="*/ 815355 h 2163827"/>
              <a:gd name="connsiteX53" fmla="*/ 62711 w 3621542"/>
              <a:gd name="connsiteY53" fmla="*/ 925114 h 2163827"/>
              <a:gd name="connsiteX54" fmla="*/ 156777 w 3621542"/>
              <a:gd name="connsiteY54" fmla="*/ 1050554 h 2163827"/>
              <a:gd name="connsiteX55" fmla="*/ 250843 w 3621542"/>
              <a:gd name="connsiteY55" fmla="*/ 1113273 h 2163827"/>
              <a:gd name="connsiteX56" fmla="*/ 297876 w 3621542"/>
              <a:gd name="connsiteY56" fmla="*/ 1144633 h 2163827"/>
              <a:gd name="connsiteX57" fmla="*/ 344909 w 3621542"/>
              <a:gd name="connsiteY57" fmla="*/ 1175993 h 2163827"/>
              <a:gd name="connsiteX58" fmla="*/ 391942 w 3621542"/>
              <a:gd name="connsiteY58" fmla="*/ 1191673 h 2163827"/>
              <a:gd name="connsiteX59" fmla="*/ 470330 w 3621542"/>
              <a:gd name="connsiteY59" fmla="*/ 1223033 h 2163827"/>
              <a:gd name="connsiteX60" fmla="*/ 564396 w 3621542"/>
              <a:gd name="connsiteY60" fmla="*/ 1238712 h 2163827"/>
              <a:gd name="connsiteX61" fmla="*/ 846594 w 3621542"/>
              <a:gd name="connsiteY61" fmla="*/ 1254392 h 2163827"/>
              <a:gd name="connsiteX62" fmla="*/ 909305 w 3621542"/>
              <a:gd name="connsiteY62" fmla="*/ 1270072 h 2163827"/>
              <a:gd name="connsiteX63" fmla="*/ 1003371 w 3621542"/>
              <a:gd name="connsiteY63" fmla="*/ 1301432 h 2163827"/>
              <a:gd name="connsiteX64" fmla="*/ 1097437 w 3621542"/>
              <a:gd name="connsiteY64" fmla="*/ 1332792 h 2163827"/>
              <a:gd name="connsiteX65" fmla="*/ 1144470 w 3621542"/>
              <a:gd name="connsiteY65" fmla="*/ 1348472 h 2163827"/>
              <a:gd name="connsiteX66" fmla="*/ 1191503 w 3621542"/>
              <a:gd name="connsiteY66" fmla="*/ 1364152 h 2163827"/>
              <a:gd name="connsiteX67" fmla="*/ 1254214 w 3621542"/>
              <a:gd name="connsiteY67" fmla="*/ 1395512 h 2163827"/>
              <a:gd name="connsiteX68" fmla="*/ 1410990 w 3621542"/>
              <a:gd name="connsiteY68" fmla="*/ 1442551 h 2163827"/>
              <a:gd name="connsiteX69" fmla="*/ 1505056 w 3621542"/>
              <a:gd name="connsiteY69" fmla="*/ 1473911 h 2163827"/>
              <a:gd name="connsiteX70" fmla="*/ 1599122 w 3621542"/>
              <a:gd name="connsiteY70" fmla="*/ 1536631 h 2163827"/>
              <a:gd name="connsiteX71" fmla="*/ 1646155 w 3621542"/>
              <a:gd name="connsiteY71" fmla="*/ 1567991 h 2163827"/>
              <a:gd name="connsiteX72" fmla="*/ 1693188 w 3621542"/>
              <a:gd name="connsiteY72" fmla="*/ 1583670 h 2163827"/>
              <a:gd name="connsiteX73" fmla="*/ 1755899 w 3621542"/>
              <a:gd name="connsiteY73" fmla="*/ 1646390 h 2163827"/>
              <a:gd name="connsiteX74" fmla="*/ 1802932 w 3621542"/>
              <a:gd name="connsiteY74" fmla="*/ 1709110 h 2163827"/>
              <a:gd name="connsiteX75" fmla="*/ 1865643 w 3621542"/>
              <a:gd name="connsiteY75" fmla="*/ 1756149 h 2163827"/>
              <a:gd name="connsiteX76" fmla="*/ 1944031 w 3621542"/>
              <a:gd name="connsiteY76" fmla="*/ 1834549 h 2163827"/>
              <a:gd name="connsiteX77" fmla="*/ 1975386 w 3621542"/>
              <a:gd name="connsiteY77" fmla="*/ 1881589 h 2163827"/>
              <a:gd name="connsiteX78" fmla="*/ 2053775 w 3621542"/>
              <a:gd name="connsiteY78" fmla="*/ 1944308 h 2163827"/>
              <a:gd name="connsiteX79" fmla="*/ 2085130 w 3621542"/>
              <a:gd name="connsiteY79" fmla="*/ 1991348 h 2163827"/>
              <a:gd name="connsiteX80" fmla="*/ 2132163 w 3621542"/>
              <a:gd name="connsiteY80" fmla="*/ 2038388 h 2163827"/>
              <a:gd name="connsiteX81" fmla="*/ 2132163 w 3621542"/>
              <a:gd name="connsiteY81" fmla="*/ 2101107 h 216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3621542" h="2163827">
                <a:moveTo>
                  <a:pt x="2147841" y="2163827"/>
                </a:moveTo>
                <a:cubicBezTo>
                  <a:pt x="2148758" y="2148240"/>
                  <a:pt x="2138296" y="1932041"/>
                  <a:pt x="2179196" y="1850229"/>
                </a:cubicBezTo>
                <a:cubicBezTo>
                  <a:pt x="2200099" y="1808417"/>
                  <a:pt x="2215775" y="1792737"/>
                  <a:pt x="2257584" y="1771829"/>
                </a:cubicBezTo>
                <a:cubicBezTo>
                  <a:pt x="2272365" y="1764437"/>
                  <a:pt x="2290171" y="1764176"/>
                  <a:pt x="2304617" y="1756149"/>
                </a:cubicBezTo>
                <a:cubicBezTo>
                  <a:pt x="2337559" y="1737845"/>
                  <a:pt x="2372037" y="1720080"/>
                  <a:pt x="2398683" y="1693430"/>
                </a:cubicBezTo>
                <a:cubicBezTo>
                  <a:pt x="2439544" y="1652564"/>
                  <a:pt x="2472253" y="1609599"/>
                  <a:pt x="2524105" y="1583670"/>
                </a:cubicBezTo>
                <a:cubicBezTo>
                  <a:pt x="2538886" y="1576279"/>
                  <a:pt x="2555460" y="1573217"/>
                  <a:pt x="2571138" y="1567991"/>
                </a:cubicBezTo>
                <a:cubicBezTo>
                  <a:pt x="2602493" y="1547084"/>
                  <a:pt x="2635057" y="1527885"/>
                  <a:pt x="2665204" y="1505271"/>
                </a:cubicBezTo>
                <a:cubicBezTo>
                  <a:pt x="2686107" y="1489591"/>
                  <a:pt x="2704543" y="1469918"/>
                  <a:pt x="2727914" y="1458231"/>
                </a:cubicBezTo>
                <a:cubicBezTo>
                  <a:pt x="2757476" y="1443448"/>
                  <a:pt x="2794480" y="1445206"/>
                  <a:pt x="2821980" y="1426871"/>
                </a:cubicBezTo>
                <a:cubicBezTo>
                  <a:pt x="2912369" y="1366605"/>
                  <a:pt x="2825172" y="1418784"/>
                  <a:pt x="2916046" y="1379832"/>
                </a:cubicBezTo>
                <a:cubicBezTo>
                  <a:pt x="2937527" y="1370624"/>
                  <a:pt x="2958465" y="1360069"/>
                  <a:pt x="2978757" y="1348472"/>
                </a:cubicBezTo>
                <a:cubicBezTo>
                  <a:pt x="2995117" y="1339122"/>
                  <a:pt x="3008471" y="1324536"/>
                  <a:pt x="3025790" y="1317112"/>
                </a:cubicBezTo>
                <a:cubicBezTo>
                  <a:pt x="3045595" y="1308623"/>
                  <a:pt x="3067597" y="1306659"/>
                  <a:pt x="3088501" y="1301432"/>
                </a:cubicBezTo>
                <a:cubicBezTo>
                  <a:pt x="3109958" y="1258510"/>
                  <a:pt x="3121664" y="1228611"/>
                  <a:pt x="3151211" y="1191673"/>
                </a:cubicBezTo>
                <a:cubicBezTo>
                  <a:pt x="3190100" y="1143055"/>
                  <a:pt x="3181750" y="1177626"/>
                  <a:pt x="3213922" y="1113273"/>
                </a:cubicBezTo>
                <a:cubicBezTo>
                  <a:pt x="3221313" y="1098490"/>
                  <a:pt x="3219020" y="1078932"/>
                  <a:pt x="3229600" y="1066234"/>
                </a:cubicBezTo>
                <a:cubicBezTo>
                  <a:pt x="3246327" y="1046159"/>
                  <a:pt x="3272237" y="1035924"/>
                  <a:pt x="3292310" y="1019194"/>
                </a:cubicBezTo>
                <a:cubicBezTo>
                  <a:pt x="3303665" y="1009730"/>
                  <a:pt x="3311841" y="996704"/>
                  <a:pt x="3323666" y="987834"/>
                </a:cubicBezTo>
                <a:cubicBezTo>
                  <a:pt x="3353813" y="965220"/>
                  <a:pt x="3417732" y="925114"/>
                  <a:pt x="3417732" y="925114"/>
                </a:cubicBezTo>
                <a:cubicBezTo>
                  <a:pt x="3501350" y="799670"/>
                  <a:pt x="3391599" y="951252"/>
                  <a:pt x="3496120" y="846715"/>
                </a:cubicBezTo>
                <a:cubicBezTo>
                  <a:pt x="3541048" y="801780"/>
                  <a:pt x="3517652" y="803643"/>
                  <a:pt x="3543153" y="752635"/>
                </a:cubicBezTo>
                <a:cubicBezTo>
                  <a:pt x="3551579" y="735780"/>
                  <a:pt x="3564056" y="721276"/>
                  <a:pt x="3574508" y="705596"/>
                </a:cubicBezTo>
                <a:cubicBezTo>
                  <a:pt x="3579734" y="684689"/>
                  <a:pt x="3585512" y="663913"/>
                  <a:pt x="3590186" y="642876"/>
                </a:cubicBezTo>
                <a:cubicBezTo>
                  <a:pt x="3595967" y="616860"/>
                  <a:pt x="3599401" y="590331"/>
                  <a:pt x="3605864" y="564476"/>
                </a:cubicBezTo>
                <a:cubicBezTo>
                  <a:pt x="3609872" y="548442"/>
                  <a:pt x="3616316" y="533117"/>
                  <a:pt x="3621542" y="517437"/>
                </a:cubicBezTo>
                <a:cubicBezTo>
                  <a:pt x="3616316" y="444264"/>
                  <a:pt x="3619382" y="370021"/>
                  <a:pt x="3605864" y="297918"/>
                </a:cubicBezTo>
                <a:cubicBezTo>
                  <a:pt x="3603140" y="283389"/>
                  <a:pt x="3586333" y="275428"/>
                  <a:pt x="3574508" y="266558"/>
                </a:cubicBezTo>
                <a:cubicBezTo>
                  <a:pt x="3544361" y="243945"/>
                  <a:pt x="3507088" y="230489"/>
                  <a:pt x="3480442" y="203839"/>
                </a:cubicBezTo>
                <a:cubicBezTo>
                  <a:pt x="3464764" y="188159"/>
                  <a:pt x="3451857" y="169100"/>
                  <a:pt x="3433409" y="156799"/>
                </a:cubicBezTo>
                <a:cubicBezTo>
                  <a:pt x="3419659" y="147631"/>
                  <a:pt x="3401157" y="148511"/>
                  <a:pt x="3386376" y="141119"/>
                </a:cubicBezTo>
                <a:cubicBezTo>
                  <a:pt x="3369523" y="132691"/>
                  <a:pt x="3356196" y="118187"/>
                  <a:pt x="3339343" y="109759"/>
                </a:cubicBezTo>
                <a:cubicBezTo>
                  <a:pt x="3305725" y="92948"/>
                  <a:pt x="3246123" y="85556"/>
                  <a:pt x="3213922" y="78399"/>
                </a:cubicBezTo>
                <a:cubicBezTo>
                  <a:pt x="3192888" y="73724"/>
                  <a:pt x="3172245" y="67394"/>
                  <a:pt x="3151211" y="62719"/>
                </a:cubicBezTo>
                <a:cubicBezTo>
                  <a:pt x="3125199" y="56938"/>
                  <a:pt x="3098674" y="53503"/>
                  <a:pt x="3072823" y="47039"/>
                </a:cubicBezTo>
                <a:cubicBezTo>
                  <a:pt x="3056791" y="43030"/>
                  <a:pt x="3042091" y="34077"/>
                  <a:pt x="3025790" y="31360"/>
                </a:cubicBezTo>
                <a:cubicBezTo>
                  <a:pt x="2979111" y="23579"/>
                  <a:pt x="2931988" y="17231"/>
                  <a:pt x="2884691" y="15680"/>
                </a:cubicBezTo>
                <a:cubicBezTo>
                  <a:pt x="2613040" y="6772"/>
                  <a:pt x="2341198" y="5227"/>
                  <a:pt x="2069452" y="0"/>
                </a:cubicBezTo>
                <a:cubicBezTo>
                  <a:pt x="1735936" y="10424"/>
                  <a:pt x="1552343" y="13426"/>
                  <a:pt x="1238536" y="31360"/>
                </a:cubicBezTo>
                <a:cubicBezTo>
                  <a:pt x="1165307" y="35545"/>
                  <a:pt x="1092122" y="40684"/>
                  <a:pt x="1019049" y="47039"/>
                </a:cubicBezTo>
                <a:cubicBezTo>
                  <a:pt x="971904" y="51139"/>
                  <a:pt x="925168" y="59571"/>
                  <a:pt x="877950" y="62719"/>
                </a:cubicBezTo>
                <a:cubicBezTo>
                  <a:pt x="768325" y="70028"/>
                  <a:pt x="658463" y="73172"/>
                  <a:pt x="548719" y="78399"/>
                </a:cubicBezTo>
                <a:cubicBezTo>
                  <a:pt x="453943" y="102096"/>
                  <a:pt x="506449" y="87264"/>
                  <a:pt x="391942" y="125439"/>
                </a:cubicBezTo>
                <a:cubicBezTo>
                  <a:pt x="376264" y="130666"/>
                  <a:pt x="359690" y="133728"/>
                  <a:pt x="344909" y="141119"/>
                </a:cubicBezTo>
                <a:cubicBezTo>
                  <a:pt x="324005" y="151572"/>
                  <a:pt x="302490" y="160882"/>
                  <a:pt x="282198" y="172479"/>
                </a:cubicBezTo>
                <a:cubicBezTo>
                  <a:pt x="265838" y="181829"/>
                  <a:pt x="252018" y="195411"/>
                  <a:pt x="235165" y="203839"/>
                </a:cubicBezTo>
                <a:cubicBezTo>
                  <a:pt x="220384" y="211230"/>
                  <a:pt x="203810" y="214292"/>
                  <a:pt x="188132" y="219518"/>
                </a:cubicBezTo>
                <a:cubicBezTo>
                  <a:pt x="172454" y="229971"/>
                  <a:pt x="154422" y="237553"/>
                  <a:pt x="141099" y="250878"/>
                </a:cubicBezTo>
                <a:cubicBezTo>
                  <a:pt x="127775" y="264204"/>
                  <a:pt x="121515" y="283202"/>
                  <a:pt x="109744" y="297918"/>
                </a:cubicBezTo>
                <a:cubicBezTo>
                  <a:pt x="100510" y="309462"/>
                  <a:pt x="88840" y="318825"/>
                  <a:pt x="78388" y="329278"/>
                </a:cubicBezTo>
                <a:cubicBezTo>
                  <a:pt x="38983" y="447516"/>
                  <a:pt x="92139" y="301773"/>
                  <a:pt x="31355" y="423357"/>
                </a:cubicBezTo>
                <a:cubicBezTo>
                  <a:pt x="20112" y="445847"/>
                  <a:pt x="5021" y="513029"/>
                  <a:pt x="0" y="533117"/>
                </a:cubicBezTo>
                <a:cubicBezTo>
                  <a:pt x="5226" y="627196"/>
                  <a:pt x="6746" y="721555"/>
                  <a:pt x="15678" y="815355"/>
                </a:cubicBezTo>
                <a:cubicBezTo>
                  <a:pt x="18126" y="841068"/>
                  <a:pt x="53123" y="909131"/>
                  <a:pt x="62711" y="925114"/>
                </a:cubicBezTo>
                <a:cubicBezTo>
                  <a:pt x="80399" y="954598"/>
                  <a:pt x="119648" y="1022703"/>
                  <a:pt x="156777" y="1050554"/>
                </a:cubicBezTo>
                <a:cubicBezTo>
                  <a:pt x="186924" y="1073167"/>
                  <a:pt x="219488" y="1092367"/>
                  <a:pt x="250843" y="1113273"/>
                </a:cubicBezTo>
                <a:lnTo>
                  <a:pt x="297876" y="1144633"/>
                </a:lnTo>
                <a:cubicBezTo>
                  <a:pt x="313554" y="1155086"/>
                  <a:pt x="327033" y="1170033"/>
                  <a:pt x="344909" y="1175993"/>
                </a:cubicBezTo>
                <a:cubicBezTo>
                  <a:pt x="360587" y="1181220"/>
                  <a:pt x="376469" y="1185870"/>
                  <a:pt x="391942" y="1191673"/>
                </a:cubicBezTo>
                <a:cubicBezTo>
                  <a:pt x="418292" y="1201556"/>
                  <a:pt x="443179" y="1215627"/>
                  <a:pt x="470330" y="1223033"/>
                </a:cubicBezTo>
                <a:cubicBezTo>
                  <a:pt x="500998" y="1231398"/>
                  <a:pt x="532718" y="1236072"/>
                  <a:pt x="564396" y="1238712"/>
                </a:cubicBezTo>
                <a:cubicBezTo>
                  <a:pt x="658282" y="1246537"/>
                  <a:pt x="752528" y="1249165"/>
                  <a:pt x="846594" y="1254392"/>
                </a:cubicBezTo>
                <a:cubicBezTo>
                  <a:pt x="867498" y="1259619"/>
                  <a:pt x="888667" y="1263880"/>
                  <a:pt x="909305" y="1270072"/>
                </a:cubicBezTo>
                <a:cubicBezTo>
                  <a:pt x="940963" y="1279571"/>
                  <a:pt x="972016" y="1290979"/>
                  <a:pt x="1003371" y="1301432"/>
                </a:cubicBezTo>
                <a:lnTo>
                  <a:pt x="1097437" y="1332792"/>
                </a:lnTo>
                <a:lnTo>
                  <a:pt x="1144470" y="1348472"/>
                </a:lnTo>
                <a:cubicBezTo>
                  <a:pt x="1160148" y="1353699"/>
                  <a:pt x="1176722" y="1356761"/>
                  <a:pt x="1191503" y="1364152"/>
                </a:cubicBezTo>
                <a:cubicBezTo>
                  <a:pt x="1212407" y="1374605"/>
                  <a:pt x="1232514" y="1386831"/>
                  <a:pt x="1254214" y="1395512"/>
                </a:cubicBezTo>
                <a:cubicBezTo>
                  <a:pt x="1365067" y="1439859"/>
                  <a:pt x="1318598" y="1414829"/>
                  <a:pt x="1410990" y="1442551"/>
                </a:cubicBezTo>
                <a:cubicBezTo>
                  <a:pt x="1442648" y="1452050"/>
                  <a:pt x="1477556" y="1455575"/>
                  <a:pt x="1505056" y="1473911"/>
                </a:cubicBezTo>
                <a:lnTo>
                  <a:pt x="1599122" y="1536631"/>
                </a:lnTo>
                <a:cubicBezTo>
                  <a:pt x="1614800" y="1547084"/>
                  <a:pt x="1628279" y="1562032"/>
                  <a:pt x="1646155" y="1567991"/>
                </a:cubicBezTo>
                <a:lnTo>
                  <a:pt x="1693188" y="1583670"/>
                </a:lnTo>
                <a:cubicBezTo>
                  <a:pt x="1728566" y="1689817"/>
                  <a:pt x="1678714" y="1582059"/>
                  <a:pt x="1755899" y="1646390"/>
                </a:cubicBezTo>
                <a:cubicBezTo>
                  <a:pt x="1775973" y="1663121"/>
                  <a:pt x="1784455" y="1690631"/>
                  <a:pt x="1802932" y="1709110"/>
                </a:cubicBezTo>
                <a:cubicBezTo>
                  <a:pt x="1821408" y="1727588"/>
                  <a:pt x="1844739" y="1740469"/>
                  <a:pt x="1865643" y="1756149"/>
                </a:cubicBezTo>
                <a:cubicBezTo>
                  <a:pt x="1949259" y="1881592"/>
                  <a:pt x="1839512" y="1730014"/>
                  <a:pt x="1944031" y="1834549"/>
                </a:cubicBezTo>
                <a:cubicBezTo>
                  <a:pt x="1957355" y="1847875"/>
                  <a:pt x="1963615" y="1866873"/>
                  <a:pt x="1975386" y="1881589"/>
                </a:cubicBezTo>
                <a:cubicBezTo>
                  <a:pt x="2000916" y="1913506"/>
                  <a:pt x="2018852" y="1921023"/>
                  <a:pt x="2053775" y="1944308"/>
                </a:cubicBezTo>
                <a:cubicBezTo>
                  <a:pt x="2064227" y="1959988"/>
                  <a:pt x="2073067" y="1976871"/>
                  <a:pt x="2085130" y="1991348"/>
                </a:cubicBezTo>
                <a:cubicBezTo>
                  <a:pt x="2099324" y="2008383"/>
                  <a:pt x="2123430" y="2018007"/>
                  <a:pt x="2132163" y="2038388"/>
                </a:cubicBezTo>
                <a:cubicBezTo>
                  <a:pt x="2140397" y="2057604"/>
                  <a:pt x="2132163" y="2080201"/>
                  <a:pt x="2132163" y="2101107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6945250" y="1714916"/>
            <a:ext cx="1794574" cy="1969855"/>
          </a:xfrm>
          <a:custGeom>
            <a:avLst/>
            <a:gdLst>
              <a:gd name="connsiteX0" fmla="*/ 1426668 w 2696559"/>
              <a:gd name="connsiteY0" fmla="*/ 1969855 h 1969855"/>
              <a:gd name="connsiteX1" fmla="*/ 1442346 w 2696559"/>
              <a:gd name="connsiteY1" fmla="*/ 1828736 h 1969855"/>
              <a:gd name="connsiteX2" fmla="*/ 1473701 w 2696559"/>
              <a:gd name="connsiteY2" fmla="*/ 1781697 h 1969855"/>
              <a:gd name="connsiteX3" fmla="*/ 1520734 w 2696559"/>
              <a:gd name="connsiteY3" fmla="*/ 1640577 h 1969855"/>
              <a:gd name="connsiteX4" fmla="*/ 1646155 w 2696559"/>
              <a:gd name="connsiteY4" fmla="*/ 1483778 h 1969855"/>
              <a:gd name="connsiteX5" fmla="*/ 1693188 w 2696559"/>
              <a:gd name="connsiteY5" fmla="*/ 1452418 h 1969855"/>
              <a:gd name="connsiteX6" fmla="*/ 1802932 w 2696559"/>
              <a:gd name="connsiteY6" fmla="*/ 1405379 h 1969855"/>
              <a:gd name="connsiteX7" fmla="*/ 1849965 w 2696559"/>
              <a:gd name="connsiteY7" fmla="*/ 1374019 h 1969855"/>
              <a:gd name="connsiteX8" fmla="*/ 1944031 w 2696559"/>
              <a:gd name="connsiteY8" fmla="*/ 1342659 h 1969855"/>
              <a:gd name="connsiteX9" fmla="*/ 2053775 w 2696559"/>
              <a:gd name="connsiteY9" fmla="*/ 1264260 h 1969855"/>
              <a:gd name="connsiteX10" fmla="*/ 2100808 w 2696559"/>
              <a:gd name="connsiteY10" fmla="*/ 1232900 h 1969855"/>
              <a:gd name="connsiteX11" fmla="*/ 2147841 w 2696559"/>
              <a:gd name="connsiteY11" fmla="*/ 1217220 h 1969855"/>
              <a:gd name="connsiteX12" fmla="*/ 2241907 w 2696559"/>
              <a:gd name="connsiteY12" fmla="*/ 1138820 h 1969855"/>
              <a:gd name="connsiteX13" fmla="*/ 2304617 w 2696559"/>
              <a:gd name="connsiteY13" fmla="*/ 1091781 h 1969855"/>
              <a:gd name="connsiteX14" fmla="*/ 2351650 w 2696559"/>
              <a:gd name="connsiteY14" fmla="*/ 1076101 h 1969855"/>
              <a:gd name="connsiteX15" fmla="*/ 2430039 w 2696559"/>
              <a:gd name="connsiteY15" fmla="*/ 997701 h 1969855"/>
              <a:gd name="connsiteX16" fmla="*/ 2524105 w 2696559"/>
              <a:gd name="connsiteY16" fmla="*/ 934982 h 1969855"/>
              <a:gd name="connsiteX17" fmla="*/ 2571138 w 2696559"/>
              <a:gd name="connsiteY17" fmla="*/ 872262 h 1969855"/>
              <a:gd name="connsiteX18" fmla="*/ 2618171 w 2696559"/>
              <a:gd name="connsiteY18" fmla="*/ 825222 h 1969855"/>
              <a:gd name="connsiteX19" fmla="*/ 2649526 w 2696559"/>
              <a:gd name="connsiteY19" fmla="*/ 746823 h 1969855"/>
              <a:gd name="connsiteX20" fmla="*/ 2696559 w 2696559"/>
              <a:gd name="connsiteY20" fmla="*/ 637063 h 1969855"/>
              <a:gd name="connsiteX21" fmla="*/ 2680881 w 2696559"/>
              <a:gd name="connsiteY21" fmla="*/ 292105 h 1969855"/>
              <a:gd name="connsiteX22" fmla="*/ 2665204 w 2696559"/>
              <a:gd name="connsiteY22" fmla="*/ 245066 h 1969855"/>
              <a:gd name="connsiteX23" fmla="*/ 2571138 w 2696559"/>
              <a:gd name="connsiteY23" fmla="*/ 182346 h 1969855"/>
              <a:gd name="connsiteX24" fmla="*/ 2508427 w 2696559"/>
              <a:gd name="connsiteY24" fmla="*/ 166666 h 1969855"/>
              <a:gd name="connsiteX25" fmla="*/ 2320295 w 2696559"/>
              <a:gd name="connsiteY25" fmla="*/ 72587 h 1969855"/>
              <a:gd name="connsiteX26" fmla="*/ 2210551 w 2696559"/>
              <a:gd name="connsiteY26" fmla="*/ 25547 h 1969855"/>
              <a:gd name="connsiteX27" fmla="*/ 2100808 w 2696559"/>
              <a:gd name="connsiteY27" fmla="*/ 9867 h 1969855"/>
              <a:gd name="connsiteX28" fmla="*/ 768206 w 2696559"/>
              <a:gd name="connsiteY28" fmla="*/ 41227 h 1969855"/>
              <a:gd name="connsiteX29" fmla="*/ 689818 w 2696559"/>
              <a:gd name="connsiteY29" fmla="*/ 56907 h 1969855"/>
              <a:gd name="connsiteX30" fmla="*/ 517363 w 2696559"/>
              <a:gd name="connsiteY30" fmla="*/ 88266 h 1969855"/>
              <a:gd name="connsiteX31" fmla="*/ 423297 w 2696559"/>
              <a:gd name="connsiteY31" fmla="*/ 119626 h 1969855"/>
              <a:gd name="connsiteX32" fmla="*/ 329231 w 2696559"/>
              <a:gd name="connsiteY32" fmla="*/ 166666 h 1969855"/>
              <a:gd name="connsiteX33" fmla="*/ 282198 w 2696559"/>
              <a:gd name="connsiteY33" fmla="*/ 213706 h 1969855"/>
              <a:gd name="connsiteX34" fmla="*/ 188132 w 2696559"/>
              <a:gd name="connsiteY34" fmla="*/ 245066 h 1969855"/>
              <a:gd name="connsiteX35" fmla="*/ 141099 w 2696559"/>
              <a:gd name="connsiteY35" fmla="*/ 276425 h 1969855"/>
              <a:gd name="connsiteX36" fmla="*/ 125422 w 2696559"/>
              <a:gd name="connsiteY36" fmla="*/ 323465 h 1969855"/>
              <a:gd name="connsiteX37" fmla="*/ 47033 w 2696559"/>
              <a:gd name="connsiteY37" fmla="*/ 401865 h 1969855"/>
              <a:gd name="connsiteX38" fmla="*/ 15678 w 2696559"/>
              <a:gd name="connsiteY38" fmla="*/ 495944 h 1969855"/>
              <a:gd name="connsiteX39" fmla="*/ 0 w 2696559"/>
              <a:gd name="connsiteY39" fmla="*/ 542984 h 1969855"/>
              <a:gd name="connsiteX40" fmla="*/ 15678 w 2696559"/>
              <a:gd name="connsiteY40" fmla="*/ 872262 h 1969855"/>
              <a:gd name="connsiteX41" fmla="*/ 31355 w 2696559"/>
              <a:gd name="connsiteY41" fmla="*/ 919302 h 1969855"/>
              <a:gd name="connsiteX42" fmla="*/ 94066 w 2696559"/>
              <a:gd name="connsiteY42" fmla="*/ 1013381 h 1969855"/>
              <a:gd name="connsiteX43" fmla="*/ 125422 w 2696559"/>
              <a:gd name="connsiteY43" fmla="*/ 1044741 h 1969855"/>
              <a:gd name="connsiteX44" fmla="*/ 172455 w 2696559"/>
              <a:gd name="connsiteY44" fmla="*/ 1060421 h 1969855"/>
              <a:gd name="connsiteX45" fmla="*/ 250843 w 2696559"/>
              <a:gd name="connsiteY45" fmla="*/ 1154500 h 1969855"/>
              <a:gd name="connsiteX46" fmla="*/ 313554 w 2696559"/>
              <a:gd name="connsiteY46" fmla="*/ 1170180 h 1969855"/>
              <a:gd name="connsiteX47" fmla="*/ 376264 w 2696559"/>
              <a:gd name="connsiteY47" fmla="*/ 1201540 h 1969855"/>
              <a:gd name="connsiteX48" fmla="*/ 517363 w 2696559"/>
              <a:gd name="connsiteY48" fmla="*/ 1248580 h 1969855"/>
              <a:gd name="connsiteX49" fmla="*/ 611429 w 2696559"/>
              <a:gd name="connsiteY49" fmla="*/ 1279939 h 1969855"/>
              <a:gd name="connsiteX50" fmla="*/ 674140 w 2696559"/>
              <a:gd name="connsiteY50" fmla="*/ 1295619 h 1969855"/>
              <a:gd name="connsiteX51" fmla="*/ 721173 w 2696559"/>
              <a:gd name="connsiteY51" fmla="*/ 1311299 h 1969855"/>
              <a:gd name="connsiteX52" fmla="*/ 846594 w 2696559"/>
              <a:gd name="connsiteY52" fmla="*/ 1342659 h 1969855"/>
              <a:gd name="connsiteX53" fmla="*/ 909305 w 2696559"/>
              <a:gd name="connsiteY53" fmla="*/ 1358339 h 1969855"/>
              <a:gd name="connsiteX54" fmla="*/ 1050404 w 2696559"/>
              <a:gd name="connsiteY54" fmla="*/ 1421059 h 1969855"/>
              <a:gd name="connsiteX55" fmla="*/ 1097437 w 2696559"/>
              <a:gd name="connsiteY55" fmla="*/ 1436739 h 1969855"/>
              <a:gd name="connsiteX56" fmla="*/ 1191503 w 2696559"/>
              <a:gd name="connsiteY56" fmla="*/ 1499458 h 1969855"/>
              <a:gd name="connsiteX57" fmla="*/ 1254214 w 2696559"/>
              <a:gd name="connsiteY57" fmla="*/ 1577858 h 1969855"/>
              <a:gd name="connsiteX58" fmla="*/ 1395313 w 2696559"/>
              <a:gd name="connsiteY58" fmla="*/ 1687617 h 1969855"/>
              <a:gd name="connsiteX59" fmla="*/ 1426668 w 2696559"/>
              <a:gd name="connsiteY59" fmla="*/ 1844416 h 196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2696559" h="1969855">
                <a:moveTo>
                  <a:pt x="1426668" y="1969855"/>
                </a:moveTo>
                <a:cubicBezTo>
                  <a:pt x="1431894" y="1922815"/>
                  <a:pt x="1430869" y="1874652"/>
                  <a:pt x="1442346" y="1828736"/>
                </a:cubicBezTo>
                <a:cubicBezTo>
                  <a:pt x="1446916" y="1810455"/>
                  <a:pt x="1466279" y="1799018"/>
                  <a:pt x="1473701" y="1781697"/>
                </a:cubicBezTo>
                <a:cubicBezTo>
                  <a:pt x="1531033" y="1647903"/>
                  <a:pt x="1435888" y="1796151"/>
                  <a:pt x="1520734" y="1640577"/>
                </a:cubicBezTo>
                <a:cubicBezTo>
                  <a:pt x="1556158" y="1575625"/>
                  <a:pt x="1591066" y="1531004"/>
                  <a:pt x="1646155" y="1483778"/>
                </a:cubicBezTo>
                <a:cubicBezTo>
                  <a:pt x="1660461" y="1471514"/>
                  <a:pt x="1676828" y="1461768"/>
                  <a:pt x="1693188" y="1452418"/>
                </a:cubicBezTo>
                <a:cubicBezTo>
                  <a:pt x="1921570" y="1321897"/>
                  <a:pt x="1627033" y="1493341"/>
                  <a:pt x="1802932" y="1405379"/>
                </a:cubicBezTo>
                <a:cubicBezTo>
                  <a:pt x="1819785" y="1396951"/>
                  <a:pt x="1832746" y="1381673"/>
                  <a:pt x="1849965" y="1374019"/>
                </a:cubicBezTo>
                <a:cubicBezTo>
                  <a:pt x="1880167" y="1360594"/>
                  <a:pt x="1916531" y="1360995"/>
                  <a:pt x="1944031" y="1342659"/>
                </a:cubicBezTo>
                <a:cubicBezTo>
                  <a:pt x="2054873" y="1268753"/>
                  <a:pt x="1917652" y="1361504"/>
                  <a:pt x="2053775" y="1264260"/>
                </a:cubicBezTo>
                <a:cubicBezTo>
                  <a:pt x="2069108" y="1253307"/>
                  <a:pt x="2083955" y="1241328"/>
                  <a:pt x="2100808" y="1232900"/>
                </a:cubicBezTo>
                <a:cubicBezTo>
                  <a:pt x="2115589" y="1225508"/>
                  <a:pt x="2132163" y="1222447"/>
                  <a:pt x="2147841" y="1217220"/>
                </a:cubicBezTo>
                <a:cubicBezTo>
                  <a:pt x="2221038" y="1144012"/>
                  <a:pt x="2165513" y="1193395"/>
                  <a:pt x="2241907" y="1138820"/>
                </a:cubicBezTo>
                <a:cubicBezTo>
                  <a:pt x="2263169" y="1123631"/>
                  <a:pt x="2281930" y="1104747"/>
                  <a:pt x="2304617" y="1091781"/>
                </a:cubicBezTo>
                <a:cubicBezTo>
                  <a:pt x="2318965" y="1083581"/>
                  <a:pt x="2335972" y="1081328"/>
                  <a:pt x="2351650" y="1076101"/>
                </a:cubicBezTo>
                <a:cubicBezTo>
                  <a:pt x="2377780" y="1049968"/>
                  <a:pt x="2399291" y="1018202"/>
                  <a:pt x="2430039" y="997701"/>
                </a:cubicBezTo>
                <a:lnTo>
                  <a:pt x="2524105" y="934982"/>
                </a:lnTo>
                <a:cubicBezTo>
                  <a:pt x="2539783" y="914075"/>
                  <a:pt x="2554133" y="892104"/>
                  <a:pt x="2571138" y="872262"/>
                </a:cubicBezTo>
                <a:cubicBezTo>
                  <a:pt x="2585567" y="855426"/>
                  <a:pt x="2606420" y="844026"/>
                  <a:pt x="2618171" y="825222"/>
                </a:cubicBezTo>
                <a:cubicBezTo>
                  <a:pt x="2633087" y="801354"/>
                  <a:pt x="2638096" y="772543"/>
                  <a:pt x="2649526" y="746823"/>
                </a:cubicBezTo>
                <a:cubicBezTo>
                  <a:pt x="2701187" y="630567"/>
                  <a:pt x="2664357" y="733680"/>
                  <a:pt x="2696559" y="637063"/>
                </a:cubicBezTo>
                <a:cubicBezTo>
                  <a:pt x="2691333" y="522077"/>
                  <a:pt x="2690059" y="406843"/>
                  <a:pt x="2680881" y="292105"/>
                </a:cubicBezTo>
                <a:cubicBezTo>
                  <a:pt x="2679563" y="275630"/>
                  <a:pt x="2676890" y="256754"/>
                  <a:pt x="2665204" y="245066"/>
                </a:cubicBezTo>
                <a:cubicBezTo>
                  <a:pt x="2638558" y="218416"/>
                  <a:pt x="2607699" y="191487"/>
                  <a:pt x="2571138" y="182346"/>
                </a:cubicBezTo>
                <a:lnTo>
                  <a:pt x="2508427" y="166666"/>
                </a:lnTo>
                <a:cubicBezTo>
                  <a:pt x="2238837" y="-13088"/>
                  <a:pt x="2579935" y="202426"/>
                  <a:pt x="2320295" y="72587"/>
                </a:cubicBezTo>
                <a:cubicBezTo>
                  <a:pt x="2286302" y="55588"/>
                  <a:pt x="2248998" y="33238"/>
                  <a:pt x="2210551" y="25547"/>
                </a:cubicBezTo>
                <a:cubicBezTo>
                  <a:pt x="2174316" y="18299"/>
                  <a:pt x="2137389" y="15094"/>
                  <a:pt x="2100808" y="9867"/>
                </a:cubicBezTo>
                <a:cubicBezTo>
                  <a:pt x="1717365" y="14784"/>
                  <a:pt x="1202064" y="-31093"/>
                  <a:pt x="768206" y="41227"/>
                </a:cubicBezTo>
                <a:cubicBezTo>
                  <a:pt x="741922" y="45608"/>
                  <a:pt x="716035" y="52140"/>
                  <a:pt x="689818" y="56907"/>
                </a:cubicBezTo>
                <a:cubicBezTo>
                  <a:pt x="653983" y="63423"/>
                  <a:pt x="556075" y="77707"/>
                  <a:pt x="517363" y="88266"/>
                </a:cubicBezTo>
                <a:cubicBezTo>
                  <a:pt x="485476" y="96964"/>
                  <a:pt x="450797" y="101290"/>
                  <a:pt x="423297" y="119626"/>
                </a:cubicBezTo>
                <a:cubicBezTo>
                  <a:pt x="362514" y="160154"/>
                  <a:pt x="394140" y="145026"/>
                  <a:pt x="329231" y="166666"/>
                </a:cubicBezTo>
                <a:cubicBezTo>
                  <a:pt x="313553" y="182346"/>
                  <a:pt x="301580" y="202937"/>
                  <a:pt x="282198" y="213706"/>
                </a:cubicBezTo>
                <a:cubicBezTo>
                  <a:pt x="253306" y="229759"/>
                  <a:pt x="215632" y="226731"/>
                  <a:pt x="188132" y="245066"/>
                </a:cubicBezTo>
                <a:lnTo>
                  <a:pt x="141099" y="276425"/>
                </a:lnTo>
                <a:cubicBezTo>
                  <a:pt x="135873" y="292105"/>
                  <a:pt x="135338" y="310242"/>
                  <a:pt x="125422" y="323465"/>
                </a:cubicBezTo>
                <a:cubicBezTo>
                  <a:pt x="103251" y="353031"/>
                  <a:pt x="47033" y="401865"/>
                  <a:pt x="47033" y="401865"/>
                </a:cubicBezTo>
                <a:lnTo>
                  <a:pt x="15678" y="495944"/>
                </a:lnTo>
                <a:lnTo>
                  <a:pt x="0" y="542984"/>
                </a:lnTo>
                <a:cubicBezTo>
                  <a:pt x="5226" y="652743"/>
                  <a:pt x="6554" y="762758"/>
                  <a:pt x="15678" y="872262"/>
                </a:cubicBezTo>
                <a:cubicBezTo>
                  <a:pt x="17050" y="888733"/>
                  <a:pt x="23329" y="904854"/>
                  <a:pt x="31355" y="919302"/>
                </a:cubicBezTo>
                <a:cubicBezTo>
                  <a:pt x="49656" y="952248"/>
                  <a:pt x="67418" y="986730"/>
                  <a:pt x="94066" y="1013381"/>
                </a:cubicBezTo>
                <a:cubicBezTo>
                  <a:pt x="104518" y="1023834"/>
                  <a:pt x="112747" y="1037135"/>
                  <a:pt x="125422" y="1044741"/>
                </a:cubicBezTo>
                <a:cubicBezTo>
                  <a:pt x="139592" y="1053244"/>
                  <a:pt x="156777" y="1055194"/>
                  <a:pt x="172455" y="1060421"/>
                </a:cubicBezTo>
                <a:cubicBezTo>
                  <a:pt x="192434" y="1090393"/>
                  <a:pt x="218344" y="1135926"/>
                  <a:pt x="250843" y="1154500"/>
                </a:cubicBezTo>
                <a:cubicBezTo>
                  <a:pt x="269551" y="1165192"/>
                  <a:pt x="292650" y="1164953"/>
                  <a:pt x="313554" y="1170180"/>
                </a:cubicBezTo>
                <a:cubicBezTo>
                  <a:pt x="334457" y="1180633"/>
                  <a:pt x="354565" y="1192859"/>
                  <a:pt x="376264" y="1201540"/>
                </a:cubicBezTo>
                <a:lnTo>
                  <a:pt x="517363" y="1248580"/>
                </a:lnTo>
                <a:lnTo>
                  <a:pt x="611429" y="1279939"/>
                </a:lnTo>
                <a:cubicBezTo>
                  <a:pt x="632333" y="1285166"/>
                  <a:pt x="653422" y="1289699"/>
                  <a:pt x="674140" y="1295619"/>
                </a:cubicBezTo>
                <a:cubicBezTo>
                  <a:pt x="690030" y="1300160"/>
                  <a:pt x="705230" y="1306950"/>
                  <a:pt x="721173" y="1311299"/>
                </a:cubicBezTo>
                <a:cubicBezTo>
                  <a:pt x="762748" y="1322639"/>
                  <a:pt x="804787" y="1332206"/>
                  <a:pt x="846594" y="1342659"/>
                </a:cubicBezTo>
                <a:cubicBezTo>
                  <a:pt x="867498" y="1347886"/>
                  <a:pt x="888864" y="1351524"/>
                  <a:pt x="909305" y="1358339"/>
                </a:cubicBezTo>
                <a:cubicBezTo>
                  <a:pt x="1151982" y="1439243"/>
                  <a:pt x="901339" y="1346515"/>
                  <a:pt x="1050404" y="1421059"/>
                </a:cubicBezTo>
                <a:cubicBezTo>
                  <a:pt x="1065185" y="1428451"/>
                  <a:pt x="1082991" y="1428712"/>
                  <a:pt x="1097437" y="1436739"/>
                </a:cubicBezTo>
                <a:cubicBezTo>
                  <a:pt x="1130379" y="1455043"/>
                  <a:pt x="1191503" y="1499458"/>
                  <a:pt x="1191503" y="1499458"/>
                </a:cubicBezTo>
                <a:cubicBezTo>
                  <a:pt x="1212073" y="1530317"/>
                  <a:pt x="1224426" y="1555514"/>
                  <a:pt x="1254214" y="1577858"/>
                </a:cubicBezTo>
                <a:cubicBezTo>
                  <a:pt x="1404231" y="1690386"/>
                  <a:pt x="1299569" y="1591858"/>
                  <a:pt x="1395313" y="1687617"/>
                </a:cubicBezTo>
                <a:cubicBezTo>
                  <a:pt x="1433278" y="1801531"/>
                  <a:pt x="1426668" y="1748641"/>
                  <a:pt x="1426668" y="1844416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985541" y="3810210"/>
            <a:ext cx="1467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Likelihood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7553020" y="3817158"/>
            <a:ext cx="791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Prior</a:t>
            </a:r>
            <a:endParaRPr lang="en-US" sz="2400" dirty="0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509" y="1821558"/>
            <a:ext cx="4165600" cy="1092200"/>
          </a:xfrm>
          <a:prstGeom prst="rect">
            <a:avLst/>
          </a:prstGeom>
        </p:spPr>
      </p:pic>
      <p:pic>
        <p:nvPicPr>
          <p:cNvPr id="3" name="Picture 2" descr="p_;(trend_;|_;_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74" y="2132716"/>
            <a:ext cx="3302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98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2121</TotalTime>
  <Words>1516</Words>
  <Application>Microsoft Macintosh PowerPoint</Application>
  <PresentationFormat>On-screen Show (4:3)</PresentationFormat>
  <Paragraphs>220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Same basic thoughts on  Classical and Bayesian Inference</vt:lpstr>
      <vt:lpstr>How do we process new data?</vt:lpstr>
      <vt:lpstr>A process description</vt:lpstr>
      <vt:lpstr>The human learning cycle</vt:lpstr>
      <vt:lpstr>Example</vt:lpstr>
      <vt:lpstr>Is there a trend?</vt:lpstr>
      <vt:lpstr>Questions…</vt:lpstr>
      <vt:lpstr>Science 101</vt:lpstr>
      <vt:lpstr>How do we calculate this probability?</vt:lpstr>
      <vt:lpstr>The likelihood                          .</vt:lpstr>
      <vt:lpstr>The prior                 .</vt:lpstr>
      <vt:lpstr>So the machine should calculate</vt:lpstr>
      <vt:lpstr>That’s all folks!</vt:lpstr>
      <vt:lpstr>And what about significance testing??? </vt:lpstr>
      <vt:lpstr>What is significance testing?</vt:lpstr>
      <vt:lpstr>What is significance testing?</vt:lpstr>
      <vt:lpstr>What is significant testing?</vt:lpstr>
      <vt:lpstr>A few questions…</vt:lpstr>
      <vt:lpstr>The full critics… 1</vt:lpstr>
      <vt:lpstr>What is wrong with the following reasoning? (Read Maarten Ambaum, J Climate, 2010)</vt:lpstr>
      <vt:lpstr>The full critics… 2</vt:lpstr>
      <vt:lpstr>The full critics 3</vt:lpstr>
      <vt:lpstr>The full critics 4</vt:lpstr>
      <vt:lpstr>The full critics 5</vt:lpstr>
      <vt:lpstr>The full critics 6</vt:lpstr>
      <vt:lpstr>Conclusions</vt:lpstr>
      <vt:lpstr>So there is work to do:</vt:lpstr>
      <vt:lpstr>And confidence intervals?</vt:lpstr>
      <vt:lpstr>Confidence intervals???????</vt:lpstr>
    </vt:vector>
  </TitlesOfParts>
  <Company>UoR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Significance Testing R.I.P</dc:title>
  <dc:creator>Peter van leeuwen</dc:creator>
  <cp:lastModifiedBy>Peter van leeuwen</cp:lastModifiedBy>
  <cp:revision>30</cp:revision>
  <dcterms:created xsi:type="dcterms:W3CDTF">2017-06-24T08:06:32Z</dcterms:created>
  <dcterms:modified xsi:type="dcterms:W3CDTF">2018-06-11T08:13:36Z</dcterms:modified>
</cp:coreProperties>
</file>